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68" r:id="rId1"/>
  </p:sldMasterIdLst>
  <p:sldIdLst>
    <p:sldId id="256" r:id="rId2"/>
    <p:sldId id="257" r:id="rId3"/>
    <p:sldId id="266" r:id="rId4"/>
    <p:sldId id="259" r:id="rId5"/>
    <p:sldId id="260" r:id="rId6"/>
    <p:sldId id="261" r:id="rId7"/>
    <p:sldId id="269" r:id="rId8"/>
    <p:sldId id="267" r:id="rId9"/>
    <p:sldId id="265" r:id="rId10"/>
  </p:sldIdLst>
  <p:sldSz cx="18288000" cy="10287000"/>
  <p:notesSz cx="6858000" cy="9144000"/>
  <p:embeddedFontLst>
    <p:embeddedFont>
      <p:font typeface="Arimo Bold" panose="020B0604020202020204" charset="0"/>
      <p:regular r:id="rId11"/>
    </p:embeddedFont>
    <p:embeddedFont>
      <p:font typeface="Canva Sans Bold" panose="020B0604020202020204" charset="0"/>
      <p:regular r:id="rId12"/>
    </p:embeddedFont>
    <p:embeddedFont>
      <p:font typeface="Tahoma" panose="020B0604030504040204" pitchFamily="34" charset="0"/>
      <p:regular r:id="rId13"/>
      <p:bold r:id="rId14"/>
    </p:embeddedFont>
    <p:embeddedFont>
      <p:font typeface="Tahoma Bold" panose="020B0804030504040204" pitchFamily="34" charset="0"/>
      <p:regular r:id="rId15"/>
      <p:bold r:id="rId16"/>
    </p:embeddedFont>
    <p:embeddedFont>
      <p:font typeface="Times New Roman Bold" panose="02020803070505020304" pitchFamily="18" charset="0"/>
      <p:regular r:id="rId17"/>
      <p:bold r:id="rId18"/>
    </p:embeddedFont>
    <p:embeddedFont>
      <p:font typeface="Trebuchet MS" panose="020B0603020202020204" pitchFamily="34" charset="0"/>
      <p:regular r:id="rId19"/>
      <p:bold r:id="rId20"/>
      <p:italic r:id="rId21"/>
      <p:boldItalic r:id="rId22"/>
    </p:embeddedFont>
    <p:embeddedFont>
      <p:font typeface="Wingdings 3" panose="05040102010807070707" pitchFamily="18" charset="2"/>
      <p:regular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502DB7-C3B1-4878-A757-FCE0B39360B1}" v="1" dt="2024-08-16T09:17:25.4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72"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aya Kumar Jena" userId="6fe155bf04cf3f72" providerId="LiveId" clId="{41502DB7-C3B1-4878-A757-FCE0B39360B1}"/>
    <pc:docChg chg="addSld delSld modSld">
      <pc:chgData name="Malaya Kumar Jena" userId="6fe155bf04cf3f72" providerId="LiveId" clId="{41502DB7-C3B1-4878-A757-FCE0B39360B1}" dt="2024-08-16T09:17:32.634" v="1" actId="2696"/>
      <pc:docMkLst>
        <pc:docMk/>
      </pc:docMkLst>
      <pc:sldChg chg="del">
        <pc:chgData name="Malaya Kumar Jena" userId="6fe155bf04cf3f72" providerId="LiveId" clId="{41502DB7-C3B1-4878-A757-FCE0B39360B1}" dt="2024-08-16T09:17:32.634" v="1" actId="2696"/>
        <pc:sldMkLst>
          <pc:docMk/>
          <pc:sldMk cId="936797481" sldId="268"/>
        </pc:sldMkLst>
      </pc:sldChg>
      <pc:sldChg chg="add">
        <pc:chgData name="Malaya Kumar Jena" userId="6fe155bf04cf3f72" providerId="LiveId" clId="{41502DB7-C3B1-4878-A757-FCE0B39360B1}" dt="2024-08-16T09:17:25.463" v="0"/>
        <pc:sldMkLst>
          <pc:docMk/>
          <pc:sldMk cId="3445159248"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42534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554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1155975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9251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17351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8061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16824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899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0091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782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2457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73764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3834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9621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2979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8405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8/16/2024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66236771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2" Type="http://schemas.openxmlformats.org/officeDocument/2006/relationships/image" Target="../media/image11.web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10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4" name="TextBox 4"/>
          <p:cNvSpPr txBox="1"/>
          <p:nvPr/>
        </p:nvSpPr>
        <p:spPr>
          <a:xfrm>
            <a:off x="3486927" y="188608"/>
            <a:ext cx="11554579" cy="1195392"/>
          </a:xfrm>
          <a:prstGeom prst="rect">
            <a:avLst/>
          </a:prstGeom>
        </p:spPr>
        <p:txBody>
          <a:bodyPr lIns="0" tIns="0" rIns="0" bIns="0" rtlCol="0" anchor="t">
            <a:spAutoFit/>
          </a:bodyPr>
          <a:lstStyle/>
          <a:p>
            <a:pPr algn="l">
              <a:lnSpc>
                <a:spcPts val="10238"/>
              </a:lnSpc>
            </a:pPr>
            <a:r>
              <a:rPr lang="en-US" sz="7342" u="sng" spc="-534" dirty="0">
                <a:solidFill>
                  <a:srgbClr val="10253F"/>
                </a:solidFill>
                <a:latin typeface="Arimo Bold"/>
              </a:rPr>
              <a:t>LEAF  DISEASE  DETECTION</a:t>
            </a:r>
          </a:p>
        </p:txBody>
      </p:sp>
      <p:sp>
        <p:nvSpPr>
          <p:cNvPr id="5" name="TextBox 5"/>
          <p:cNvSpPr txBox="1"/>
          <p:nvPr/>
        </p:nvSpPr>
        <p:spPr>
          <a:xfrm>
            <a:off x="4718397" y="3342590"/>
            <a:ext cx="8851206" cy="2377944"/>
          </a:xfrm>
          <a:prstGeom prst="rect">
            <a:avLst/>
          </a:prstGeom>
        </p:spPr>
        <p:txBody>
          <a:bodyPr lIns="0" tIns="0" rIns="0" bIns="0" rtlCol="0" anchor="t">
            <a:spAutoFit/>
          </a:bodyPr>
          <a:lstStyle/>
          <a:p>
            <a:pPr algn="ctr">
              <a:lnSpc>
                <a:spcPts val="5560"/>
              </a:lnSpc>
            </a:pPr>
            <a:r>
              <a:rPr lang="en-US" sz="3983" u="sng" spc="-22" dirty="0">
                <a:solidFill>
                  <a:srgbClr val="000000"/>
                </a:solidFill>
                <a:latin typeface="Tahoma Bold"/>
              </a:rPr>
              <a:t>PRESENTED BY:</a:t>
            </a:r>
          </a:p>
          <a:p>
            <a:pPr algn="ctr">
              <a:lnSpc>
                <a:spcPts val="4443"/>
              </a:lnSpc>
            </a:pPr>
            <a:r>
              <a:rPr lang="en-US" sz="3184" spc="-30" dirty="0">
                <a:solidFill>
                  <a:srgbClr val="000000"/>
                </a:solidFill>
                <a:latin typeface="Tahoma"/>
              </a:rPr>
              <a:t>MALAYA KUMAR JENA(22CSEAIML028)</a:t>
            </a:r>
          </a:p>
          <a:p>
            <a:pPr algn="ctr">
              <a:lnSpc>
                <a:spcPts val="4443"/>
              </a:lnSpc>
            </a:pPr>
            <a:r>
              <a:rPr lang="en-US" sz="3184" spc="-30" dirty="0">
                <a:solidFill>
                  <a:srgbClr val="000000"/>
                </a:solidFill>
                <a:latin typeface="Tahoma"/>
              </a:rPr>
              <a:t>SUNIL MOHANTY(22CSEAIML093)</a:t>
            </a:r>
          </a:p>
          <a:p>
            <a:pPr algn="ctr">
              <a:lnSpc>
                <a:spcPts val="4443"/>
              </a:lnSpc>
            </a:pPr>
            <a:r>
              <a:rPr lang="en-US" sz="3184" spc="-30" dirty="0">
                <a:solidFill>
                  <a:srgbClr val="000000"/>
                </a:solidFill>
                <a:latin typeface="Tahoma"/>
              </a:rPr>
              <a:t>SAI SWORUP MOHANTY(22CSEAIML048)</a:t>
            </a:r>
          </a:p>
        </p:txBody>
      </p:sp>
      <p:sp>
        <p:nvSpPr>
          <p:cNvPr id="6" name="TextBox 6"/>
          <p:cNvSpPr txBox="1"/>
          <p:nvPr/>
        </p:nvSpPr>
        <p:spPr>
          <a:xfrm>
            <a:off x="5852887" y="5923734"/>
            <a:ext cx="7135061" cy="1199389"/>
          </a:xfrm>
          <a:prstGeom prst="rect">
            <a:avLst/>
          </a:prstGeom>
        </p:spPr>
        <p:txBody>
          <a:bodyPr lIns="0" tIns="0" rIns="0" bIns="0" rtlCol="0" anchor="t">
            <a:spAutoFit/>
          </a:bodyPr>
          <a:lstStyle/>
          <a:p>
            <a:pPr algn="ctr">
              <a:lnSpc>
                <a:spcPts val="4934"/>
              </a:lnSpc>
            </a:pPr>
            <a:r>
              <a:rPr lang="en-US" sz="3536" u="sng" spc="-31" dirty="0">
                <a:solidFill>
                  <a:srgbClr val="000000"/>
                </a:solidFill>
                <a:latin typeface="Tahoma Bold"/>
              </a:rPr>
              <a:t>UNDER THE GUIDANCE OF: </a:t>
            </a:r>
          </a:p>
          <a:p>
            <a:pPr algn="ctr">
              <a:lnSpc>
                <a:spcPts val="4796"/>
              </a:lnSpc>
            </a:pPr>
            <a:r>
              <a:rPr lang="en-US" sz="3436" spc="-32" dirty="0">
                <a:solidFill>
                  <a:srgbClr val="000000"/>
                </a:solidFill>
                <a:latin typeface="Tahoma Bold"/>
              </a:rPr>
              <a:t>Mr. VISHAL KUAMR SWAIN</a:t>
            </a:r>
          </a:p>
        </p:txBody>
      </p:sp>
      <p:sp>
        <p:nvSpPr>
          <p:cNvPr id="7" name="Freeform 7" descr="A logo on a black background  Description automatically generated"/>
          <p:cNvSpPr/>
          <p:nvPr/>
        </p:nvSpPr>
        <p:spPr>
          <a:xfrm>
            <a:off x="192088" y="187446"/>
            <a:ext cx="2071660" cy="2126960"/>
          </a:xfrm>
          <a:custGeom>
            <a:avLst/>
            <a:gdLst/>
            <a:ahLst/>
            <a:cxnLst/>
            <a:rect l="l" t="t" r="r" b="b"/>
            <a:pathLst>
              <a:path w="2071660" h="2126960">
                <a:moveTo>
                  <a:pt x="0" y="0"/>
                </a:moveTo>
                <a:lnTo>
                  <a:pt x="2071660" y="0"/>
                </a:lnTo>
                <a:lnTo>
                  <a:pt x="2071660" y="2126960"/>
                </a:lnTo>
                <a:lnTo>
                  <a:pt x="0" y="2126960"/>
                </a:lnTo>
                <a:lnTo>
                  <a:pt x="0" y="0"/>
                </a:lnTo>
                <a:close/>
              </a:path>
            </a:pathLst>
          </a:custGeom>
          <a:blipFill>
            <a:blip r:embed="rId2"/>
            <a:stretch>
              <a:fillRect/>
            </a:stretch>
          </a:blipFill>
        </p:spPr>
        <p:txBody>
          <a:bodyPr/>
          <a:lstStyle/>
          <a:p>
            <a:endParaRPr lang="en-IN"/>
          </a:p>
        </p:txBody>
      </p:sp>
      <p:sp>
        <p:nvSpPr>
          <p:cNvPr id="8" name="TextBox 8"/>
          <p:cNvSpPr txBox="1"/>
          <p:nvPr/>
        </p:nvSpPr>
        <p:spPr>
          <a:xfrm>
            <a:off x="1803572" y="1571777"/>
            <a:ext cx="14921290" cy="1962607"/>
          </a:xfrm>
          <a:prstGeom prst="rect">
            <a:avLst/>
          </a:prstGeom>
        </p:spPr>
        <p:txBody>
          <a:bodyPr lIns="0" tIns="0" rIns="0" bIns="0" rtlCol="0" anchor="t">
            <a:spAutoFit/>
          </a:bodyPr>
          <a:lstStyle/>
          <a:p>
            <a:pPr algn="ctr">
              <a:lnSpc>
                <a:spcPts val="5224"/>
              </a:lnSpc>
            </a:pPr>
            <a:r>
              <a:rPr lang="en-US" sz="3732" u="sng" dirty="0">
                <a:solidFill>
                  <a:srgbClr val="000000"/>
                </a:solidFill>
                <a:latin typeface="Canva Sans Bold"/>
              </a:rPr>
              <a:t>B.TECH 2022-26 5th SEM AI &amp; ML</a:t>
            </a:r>
          </a:p>
          <a:p>
            <a:pPr algn="ctr">
              <a:lnSpc>
                <a:spcPts val="5224"/>
              </a:lnSpc>
            </a:pPr>
            <a:r>
              <a:rPr lang="en-US" sz="3732" u="sng" dirty="0">
                <a:solidFill>
                  <a:srgbClr val="000000"/>
                </a:solidFill>
                <a:latin typeface="Canva Sans Bold"/>
              </a:rPr>
              <a:t> MINOR  PROJECT - I</a:t>
            </a:r>
          </a:p>
          <a:p>
            <a:pPr algn="ctr">
              <a:lnSpc>
                <a:spcPts val="5224"/>
              </a:lnSpc>
            </a:pPr>
            <a:endParaRPr lang="en-US" sz="3732" u="sng" dirty="0">
              <a:solidFill>
                <a:srgbClr val="000000"/>
              </a:solidFill>
              <a:latin typeface="Canva Sans Bold"/>
            </a:endParaRPr>
          </a:p>
        </p:txBody>
      </p:sp>
      <p:sp>
        <p:nvSpPr>
          <p:cNvPr id="9" name="TextBox 9"/>
          <p:cNvSpPr txBox="1"/>
          <p:nvPr/>
        </p:nvSpPr>
        <p:spPr>
          <a:xfrm>
            <a:off x="2104217" y="7367598"/>
            <a:ext cx="14210758" cy="2555764"/>
          </a:xfrm>
          <a:prstGeom prst="rect">
            <a:avLst/>
          </a:prstGeom>
        </p:spPr>
        <p:txBody>
          <a:bodyPr lIns="0" tIns="0" rIns="0" bIns="0" rtlCol="0" anchor="t">
            <a:spAutoFit/>
          </a:bodyPr>
          <a:lstStyle/>
          <a:p>
            <a:pPr algn="ctr">
              <a:lnSpc>
                <a:spcPts val="4113"/>
              </a:lnSpc>
            </a:pPr>
            <a:r>
              <a:rPr lang="en-US" sz="2948" spc="-26">
                <a:solidFill>
                  <a:srgbClr val="5E17EB"/>
                </a:solidFill>
                <a:latin typeface="Tahoma Bold"/>
              </a:rPr>
              <a:t> BACHELOR IN TECHNOLOGY</a:t>
            </a:r>
          </a:p>
          <a:p>
            <a:pPr algn="ctr">
              <a:lnSpc>
                <a:spcPts val="4113"/>
              </a:lnSpc>
            </a:pPr>
            <a:r>
              <a:rPr lang="en-US" sz="2948" spc="-26">
                <a:solidFill>
                  <a:srgbClr val="5E17EB"/>
                </a:solidFill>
                <a:latin typeface="Tahoma Bold"/>
              </a:rPr>
              <a:t>DEPARTMENT OF COMPUTER SCIENCE &amp; ENGINEERING </a:t>
            </a:r>
          </a:p>
          <a:p>
            <a:pPr algn="ctr">
              <a:lnSpc>
                <a:spcPts val="4113"/>
              </a:lnSpc>
            </a:pPr>
            <a:r>
              <a:rPr lang="en-US" sz="2948" spc="-26">
                <a:solidFill>
                  <a:srgbClr val="5E17EB"/>
                </a:solidFill>
                <a:latin typeface="Tahoma Bold"/>
              </a:rPr>
              <a:t> SCHOOL OF ENGINEERING AND TECHNOLOGY</a:t>
            </a:r>
          </a:p>
          <a:p>
            <a:pPr algn="ctr">
              <a:lnSpc>
                <a:spcPts val="4113"/>
              </a:lnSpc>
            </a:pPr>
            <a:r>
              <a:rPr lang="en-US" sz="2948" spc="-26">
                <a:solidFill>
                  <a:srgbClr val="5E17EB"/>
                </a:solidFill>
                <a:latin typeface="Tahoma Bold"/>
              </a:rPr>
              <a:t>GANDHI INSTITUTE OF ENGINEERING &amp; TECHNOLOGY UNIVERSITY,</a:t>
            </a:r>
          </a:p>
          <a:p>
            <a:pPr algn="ctr">
              <a:lnSpc>
                <a:spcPts val="4115"/>
              </a:lnSpc>
              <a:spcBef>
                <a:spcPct val="0"/>
              </a:spcBef>
            </a:pPr>
            <a:endParaRPr lang="en-US" sz="2948" spc="-26">
              <a:solidFill>
                <a:srgbClr val="5E17EB"/>
              </a:solidFill>
              <a:latin typeface="Tahoma Bold"/>
            </a:endParaRPr>
          </a:p>
        </p:txBody>
      </p:sp>
      <p:sp>
        <p:nvSpPr>
          <p:cNvPr id="10" name="Freeform 10"/>
          <p:cNvSpPr/>
          <p:nvPr/>
        </p:nvSpPr>
        <p:spPr>
          <a:xfrm>
            <a:off x="-31815" y="2882794"/>
            <a:ext cx="4591125" cy="2837740"/>
          </a:xfrm>
          <a:custGeom>
            <a:avLst/>
            <a:gdLst/>
            <a:ahLst/>
            <a:cxnLst/>
            <a:rect l="l" t="t" r="r" b="b"/>
            <a:pathLst>
              <a:path w="4591125" h="2837740">
                <a:moveTo>
                  <a:pt x="0" y="0"/>
                </a:moveTo>
                <a:lnTo>
                  <a:pt x="4591125" y="0"/>
                </a:lnTo>
                <a:lnTo>
                  <a:pt x="4591125" y="2837740"/>
                </a:lnTo>
                <a:lnTo>
                  <a:pt x="0" y="2837740"/>
                </a:lnTo>
                <a:lnTo>
                  <a:pt x="0" y="0"/>
                </a:lnTo>
                <a:close/>
              </a:path>
            </a:pathLst>
          </a:custGeom>
          <a:blipFill>
            <a:blip r:embed="rId3">
              <a:alphaModFix amt="21999"/>
            </a:blip>
            <a:stretch>
              <a:fillRect r="-14923" b="-14616"/>
            </a:stretch>
          </a:blipFill>
        </p:spPr>
        <p:txBody>
          <a:bodyPr/>
          <a:lstStyle/>
          <a:p>
            <a:endParaRPr lang="en-IN"/>
          </a:p>
        </p:txBody>
      </p:sp>
      <p:sp>
        <p:nvSpPr>
          <p:cNvPr id="11" name="Freeform 11"/>
          <p:cNvSpPr/>
          <p:nvPr/>
        </p:nvSpPr>
        <p:spPr>
          <a:xfrm rot="-872859">
            <a:off x="-535505" y="6249711"/>
            <a:ext cx="5279444" cy="2962726"/>
          </a:xfrm>
          <a:custGeom>
            <a:avLst/>
            <a:gdLst/>
            <a:ahLst/>
            <a:cxnLst/>
            <a:rect l="l" t="t" r="r" b="b"/>
            <a:pathLst>
              <a:path w="5279444" h="2962726">
                <a:moveTo>
                  <a:pt x="0" y="0"/>
                </a:moveTo>
                <a:lnTo>
                  <a:pt x="5279444" y="0"/>
                </a:lnTo>
                <a:lnTo>
                  <a:pt x="5279444" y="2962726"/>
                </a:lnTo>
                <a:lnTo>
                  <a:pt x="0" y="2962726"/>
                </a:lnTo>
                <a:lnTo>
                  <a:pt x="0" y="0"/>
                </a:lnTo>
                <a:close/>
              </a:path>
            </a:pathLst>
          </a:custGeom>
          <a:blipFill>
            <a:blip r:embed="rId4">
              <a:alphaModFix amt="12000"/>
            </a:blip>
            <a:stretch>
              <a:fillRect/>
            </a:stretch>
          </a:blipFill>
        </p:spPr>
        <p:txBody>
          <a:bodyPr/>
          <a:lstStyle/>
          <a:p>
            <a:endParaRPr lang="en-IN"/>
          </a:p>
        </p:txBody>
      </p:sp>
      <p:sp>
        <p:nvSpPr>
          <p:cNvPr id="12" name="Freeform 12"/>
          <p:cNvSpPr/>
          <p:nvPr/>
        </p:nvSpPr>
        <p:spPr>
          <a:xfrm>
            <a:off x="10623669" y="2882794"/>
            <a:ext cx="7089459" cy="4903987"/>
          </a:xfrm>
          <a:custGeom>
            <a:avLst/>
            <a:gdLst/>
            <a:ahLst/>
            <a:cxnLst/>
            <a:rect l="l" t="t" r="r" b="b"/>
            <a:pathLst>
              <a:path w="7089459" h="4903987">
                <a:moveTo>
                  <a:pt x="0" y="0"/>
                </a:moveTo>
                <a:lnTo>
                  <a:pt x="7089459" y="0"/>
                </a:lnTo>
                <a:lnTo>
                  <a:pt x="7089459" y="4903987"/>
                </a:lnTo>
                <a:lnTo>
                  <a:pt x="0" y="4903987"/>
                </a:lnTo>
                <a:lnTo>
                  <a:pt x="0" y="0"/>
                </a:lnTo>
                <a:close/>
              </a:path>
            </a:pathLst>
          </a:custGeom>
          <a:blipFill>
            <a:blip r:embed="rId5">
              <a:alphaModFix amt="17000"/>
            </a:blip>
            <a:stretch>
              <a:fillRect/>
            </a:stretch>
          </a:blipFill>
        </p:spPr>
        <p:txBody>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4" name="Freeform 4"/>
          <p:cNvSpPr/>
          <p:nvPr/>
        </p:nvSpPr>
        <p:spPr>
          <a:xfrm>
            <a:off x="2574623" y="1986057"/>
            <a:ext cx="4504690" cy="6399530"/>
          </a:xfrm>
          <a:custGeom>
            <a:avLst/>
            <a:gdLst/>
            <a:ahLst/>
            <a:cxnLst/>
            <a:rect l="l" t="t" r="r" b="b"/>
            <a:pathLst>
              <a:path w="4504690" h="6399530">
                <a:moveTo>
                  <a:pt x="0" y="0"/>
                </a:moveTo>
                <a:lnTo>
                  <a:pt x="4504690" y="0"/>
                </a:lnTo>
                <a:lnTo>
                  <a:pt x="4504690" y="6399530"/>
                </a:lnTo>
                <a:lnTo>
                  <a:pt x="0" y="6399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0" y="3960125"/>
            <a:ext cx="8465097" cy="6326873"/>
          </a:xfrm>
          <a:custGeom>
            <a:avLst/>
            <a:gdLst/>
            <a:ahLst/>
            <a:cxnLst/>
            <a:rect l="l" t="t" r="r" b="b"/>
            <a:pathLst>
              <a:path w="8465097" h="6326873">
                <a:moveTo>
                  <a:pt x="0" y="0"/>
                </a:moveTo>
                <a:lnTo>
                  <a:pt x="8465097" y="0"/>
                </a:lnTo>
                <a:lnTo>
                  <a:pt x="8465097" y="6326873"/>
                </a:lnTo>
                <a:lnTo>
                  <a:pt x="0" y="6326873"/>
                </a:lnTo>
                <a:lnTo>
                  <a:pt x="0" y="0"/>
                </a:lnTo>
                <a:close/>
              </a:path>
            </a:pathLst>
          </a:custGeom>
          <a:blipFill>
            <a:blip r:embed="rId4"/>
            <a:stretch>
              <a:fillRect l="-48" r="-48"/>
            </a:stretch>
          </a:blipFill>
        </p:spPr>
        <p:txBody>
          <a:bodyPr/>
          <a:lstStyle/>
          <a:p>
            <a:endParaRPr lang="en-IN"/>
          </a:p>
        </p:txBody>
      </p:sp>
      <p:sp>
        <p:nvSpPr>
          <p:cNvPr id="6" name="Freeform 6"/>
          <p:cNvSpPr/>
          <p:nvPr/>
        </p:nvSpPr>
        <p:spPr>
          <a:xfrm>
            <a:off x="2905221" y="3994197"/>
            <a:ext cx="12707575" cy="6292802"/>
          </a:xfrm>
          <a:custGeom>
            <a:avLst/>
            <a:gdLst/>
            <a:ahLst/>
            <a:cxnLst/>
            <a:rect l="l" t="t" r="r" b="b"/>
            <a:pathLst>
              <a:path w="12707575" h="6292802">
                <a:moveTo>
                  <a:pt x="0" y="0"/>
                </a:moveTo>
                <a:lnTo>
                  <a:pt x="12707575" y="0"/>
                </a:lnTo>
                <a:lnTo>
                  <a:pt x="12707575" y="6292802"/>
                </a:lnTo>
                <a:lnTo>
                  <a:pt x="0" y="6292802"/>
                </a:lnTo>
                <a:lnTo>
                  <a:pt x="0" y="0"/>
                </a:lnTo>
                <a:close/>
              </a:path>
            </a:pathLst>
          </a:custGeom>
          <a:blipFill>
            <a:blip r:embed="rId5"/>
            <a:stretch>
              <a:fillRect l="-4" r="-4"/>
            </a:stretch>
          </a:blipFill>
        </p:spPr>
        <p:txBody>
          <a:bodyPr/>
          <a:lstStyle/>
          <a:p>
            <a:endParaRPr lang="en-IN"/>
          </a:p>
        </p:txBody>
      </p:sp>
      <p:grpSp>
        <p:nvGrpSpPr>
          <p:cNvPr id="7" name="Group 7"/>
          <p:cNvGrpSpPr/>
          <p:nvPr/>
        </p:nvGrpSpPr>
        <p:grpSpPr>
          <a:xfrm>
            <a:off x="-791728" y="171741"/>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9" name="TextBox 9"/>
          <p:cNvSpPr txBox="1"/>
          <p:nvPr/>
        </p:nvSpPr>
        <p:spPr>
          <a:xfrm>
            <a:off x="1413164" y="1576858"/>
            <a:ext cx="16046882" cy="6724085"/>
          </a:xfrm>
          <a:prstGeom prst="rect">
            <a:avLst/>
          </a:prstGeom>
        </p:spPr>
        <p:txBody>
          <a:bodyPr lIns="0" tIns="0" rIns="0" bIns="0" rtlCol="0" anchor="t">
            <a:spAutoFit/>
          </a:bodyPr>
          <a:lstStyle/>
          <a:p>
            <a:pPr algn="just">
              <a:lnSpc>
                <a:spcPts val="6572"/>
              </a:lnSpc>
            </a:pPr>
            <a:endParaRPr dirty="0"/>
          </a:p>
          <a:p>
            <a:pPr marL="660121" lvl="1" indent="-330060" algn="just">
              <a:lnSpc>
                <a:spcPts val="6572"/>
              </a:lnSpc>
              <a:buFont typeface="Arial"/>
              <a:buChar char="•"/>
            </a:pPr>
            <a:r>
              <a:rPr lang="en-US" sz="5477" dirty="0">
                <a:solidFill>
                  <a:srgbClr val="000000"/>
                </a:solidFill>
                <a:latin typeface="Times New Roman Bold"/>
              </a:rPr>
              <a:t>OBJECTIVE</a:t>
            </a:r>
          </a:p>
          <a:p>
            <a:pPr marL="660817" lvl="1" indent="-330408" algn="just">
              <a:lnSpc>
                <a:spcPts val="6572"/>
              </a:lnSpc>
              <a:buFont typeface="Arial"/>
              <a:buChar char="•"/>
            </a:pPr>
            <a:r>
              <a:rPr lang="en-US" sz="5477" dirty="0">
                <a:solidFill>
                  <a:srgbClr val="000000"/>
                </a:solidFill>
                <a:latin typeface="Times New Roman Bold"/>
              </a:rPr>
              <a:t>PROJECT OVERVIEW</a:t>
            </a:r>
          </a:p>
          <a:p>
            <a:pPr marL="660817" lvl="1" indent="-330408" algn="just">
              <a:lnSpc>
                <a:spcPts val="6572"/>
              </a:lnSpc>
              <a:buFont typeface="Arial"/>
              <a:buChar char="•"/>
            </a:pPr>
            <a:r>
              <a:rPr lang="en-US" sz="5477" dirty="0">
                <a:solidFill>
                  <a:srgbClr val="000000"/>
                </a:solidFill>
                <a:latin typeface="Times New Roman Bold"/>
              </a:rPr>
              <a:t>SOFTWARE &amp; HARDWARE REQUIREMENTS</a:t>
            </a:r>
          </a:p>
          <a:p>
            <a:pPr marL="660817" lvl="1" indent="-330408" algn="just">
              <a:lnSpc>
                <a:spcPts val="6572"/>
              </a:lnSpc>
              <a:buFont typeface="Arial"/>
              <a:buChar char="•"/>
            </a:pPr>
            <a:r>
              <a:rPr lang="en-US" sz="5477" dirty="0">
                <a:solidFill>
                  <a:srgbClr val="000000"/>
                </a:solidFill>
                <a:latin typeface="Times New Roman Bold"/>
              </a:rPr>
              <a:t>ADVANTAGES  </a:t>
            </a:r>
          </a:p>
          <a:p>
            <a:pPr marL="660817" lvl="1" indent="-330408" algn="just">
              <a:lnSpc>
                <a:spcPts val="6572"/>
              </a:lnSpc>
              <a:buFont typeface="Arial"/>
              <a:buChar char="•"/>
            </a:pPr>
            <a:r>
              <a:rPr lang="en-US" sz="5477" dirty="0">
                <a:solidFill>
                  <a:srgbClr val="000000"/>
                </a:solidFill>
                <a:latin typeface="Times New Roman Bold"/>
              </a:rPr>
              <a:t>FLOW CHART</a:t>
            </a:r>
          </a:p>
          <a:p>
            <a:pPr marL="660121" lvl="1" indent="-330060" algn="just">
              <a:lnSpc>
                <a:spcPts val="6572"/>
              </a:lnSpc>
              <a:buFont typeface="Arial"/>
              <a:buChar char="•"/>
            </a:pPr>
            <a:r>
              <a:rPr lang="en-US" sz="5477" dirty="0">
                <a:solidFill>
                  <a:srgbClr val="000000"/>
                </a:solidFill>
                <a:latin typeface="Times New Roman Bold"/>
              </a:rPr>
              <a:t>SCREENSHOT</a:t>
            </a:r>
          </a:p>
          <a:p>
            <a:pPr marL="660817" lvl="1" indent="-330408" algn="just">
              <a:lnSpc>
                <a:spcPts val="6572"/>
              </a:lnSpc>
              <a:buFont typeface="Arial"/>
              <a:buChar char="•"/>
            </a:pPr>
            <a:r>
              <a:rPr lang="en-US" sz="5477" dirty="0">
                <a:solidFill>
                  <a:srgbClr val="000000"/>
                </a:solidFill>
                <a:latin typeface="Times New Roman Bold"/>
              </a:rPr>
              <a:t>CONCLUSION</a:t>
            </a:r>
          </a:p>
        </p:txBody>
      </p:sp>
      <p:sp>
        <p:nvSpPr>
          <p:cNvPr id="18" name="TextBox 18"/>
          <p:cNvSpPr txBox="1"/>
          <p:nvPr/>
        </p:nvSpPr>
        <p:spPr>
          <a:xfrm>
            <a:off x="5666858" y="321086"/>
            <a:ext cx="6954283" cy="1593641"/>
          </a:xfrm>
          <a:prstGeom prst="rect">
            <a:avLst/>
          </a:prstGeom>
        </p:spPr>
        <p:txBody>
          <a:bodyPr lIns="0" tIns="0" rIns="0" bIns="0" rtlCol="0" anchor="t">
            <a:spAutoFit/>
          </a:bodyPr>
          <a:lstStyle/>
          <a:p>
            <a:pPr algn="ctr">
              <a:lnSpc>
                <a:spcPts val="13645"/>
              </a:lnSpc>
              <a:spcBef>
                <a:spcPct val="0"/>
              </a:spcBef>
            </a:pPr>
            <a:r>
              <a:rPr lang="en-US" sz="9785" u="sng" spc="-711" dirty="0">
                <a:solidFill>
                  <a:srgbClr val="000000"/>
                </a:solidFill>
                <a:latin typeface="Arimo Bold"/>
              </a:rPr>
              <a:t>CONTENTS</a:t>
            </a:r>
          </a:p>
        </p:txBody>
      </p:sp>
      <p:sp>
        <p:nvSpPr>
          <p:cNvPr id="19" name="TextBox 19"/>
          <p:cNvSpPr txBox="1"/>
          <p:nvPr/>
        </p:nvSpPr>
        <p:spPr>
          <a:xfrm rot="-1693742">
            <a:off x="6628788" y="8802948"/>
            <a:ext cx="19668769" cy="2191702"/>
          </a:xfrm>
          <a:prstGeom prst="rect">
            <a:avLst/>
          </a:prstGeom>
        </p:spPr>
        <p:txBody>
          <a:bodyPr lIns="0" tIns="0" rIns="0" bIns="0" rtlCol="0" anchor="t">
            <a:spAutoFit/>
          </a:bodyPr>
          <a:lstStyle/>
          <a:p>
            <a:pPr algn="l">
              <a:lnSpc>
                <a:spcPts val="17640"/>
              </a:lnSpc>
            </a:pPr>
            <a:r>
              <a:rPr lang="en-US" sz="12650" spc="-920">
                <a:solidFill>
                  <a:srgbClr val="10253F">
                    <a:alpha val="3922"/>
                  </a:srgbClr>
                </a:solidFill>
                <a:latin typeface="Arimo Bold"/>
              </a:rPr>
              <a:t>LAPTOP PRICE PREDICTION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B3A39-6D39-5F09-7965-8774EAB0B8D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A1B7299-37BB-79B6-6D1B-BD0A852111DE}"/>
              </a:ext>
            </a:extLst>
          </p:cNvPr>
          <p:cNvGrpSpPr/>
          <p:nvPr/>
        </p:nvGrpSpPr>
        <p:grpSpPr>
          <a:xfrm>
            <a:off x="0" y="0"/>
            <a:ext cx="18287999" cy="10287000"/>
            <a:chOff x="0" y="0"/>
            <a:chExt cx="24384000" cy="13716000"/>
          </a:xfrm>
        </p:grpSpPr>
        <p:sp>
          <p:nvSpPr>
            <p:cNvPr id="3" name="Freeform 3">
              <a:extLst>
                <a:ext uri="{FF2B5EF4-FFF2-40B4-BE49-F238E27FC236}">
                  <a16:creationId xmlns:a16="http://schemas.microsoft.com/office/drawing/2014/main" id="{E8BD8D67-0CBF-6D90-7202-73F0E9B335A1}"/>
                </a:ext>
              </a:extLst>
            </p:cNvPr>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dirty="0"/>
            </a:p>
          </p:txBody>
        </p:sp>
      </p:grpSp>
      <p:sp>
        <p:nvSpPr>
          <p:cNvPr id="5" name="TextBox 5">
            <a:extLst>
              <a:ext uri="{FF2B5EF4-FFF2-40B4-BE49-F238E27FC236}">
                <a16:creationId xmlns:a16="http://schemas.microsoft.com/office/drawing/2014/main" id="{8F2F0EA9-A3A5-746B-2088-1D996F00A6CD}"/>
              </a:ext>
            </a:extLst>
          </p:cNvPr>
          <p:cNvSpPr txBox="1"/>
          <p:nvPr/>
        </p:nvSpPr>
        <p:spPr>
          <a:xfrm>
            <a:off x="5909179" y="628650"/>
            <a:ext cx="6469642" cy="755079"/>
          </a:xfrm>
          <a:prstGeom prst="rect">
            <a:avLst/>
          </a:prstGeom>
        </p:spPr>
        <p:txBody>
          <a:bodyPr lIns="0" tIns="0" rIns="0" bIns="0" rtlCol="0" anchor="t">
            <a:spAutoFit/>
          </a:bodyPr>
          <a:lstStyle/>
          <a:p>
            <a:pPr algn="ctr">
              <a:lnSpc>
                <a:spcPts val="6359"/>
              </a:lnSpc>
            </a:pPr>
            <a:r>
              <a:rPr lang="en-US" sz="5299" u="sng" spc="31" dirty="0">
                <a:solidFill>
                  <a:srgbClr val="000000"/>
                </a:solidFill>
                <a:latin typeface="Tahoma Bold"/>
              </a:rPr>
              <a:t>OBJECTIVE</a:t>
            </a:r>
          </a:p>
        </p:txBody>
      </p:sp>
      <p:sp>
        <p:nvSpPr>
          <p:cNvPr id="7" name="TextBox 6">
            <a:extLst>
              <a:ext uri="{FF2B5EF4-FFF2-40B4-BE49-F238E27FC236}">
                <a16:creationId xmlns:a16="http://schemas.microsoft.com/office/drawing/2014/main" id="{23E443B0-5935-C5D0-39EE-3464FC6D708E}"/>
              </a:ext>
            </a:extLst>
          </p:cNvPr>
          <p:cNvSpPr txBox="1"/>
          <p:nvPr/>
        </p:nvSpPr>
        <p:spPr>
          <a:xfrm>
            <a:off x="2438400" y="1790700"/>
            <a:ext cx="14020800" cy="7478970"/>
          </a:xfrm>
          <a:prstGeom prst="rect">
            <a:avLst/>
          </a:prstGeom>
          <a:noFill/>
        </p:spPr>
        <p:txBody>
          <a:bodyPr wrap="square">
            <a:spAutoFit/>
          </a:bodyPr>
          <a:lstStyle/>
          <a:p>
            <a:pPr algn="just">
              <a:lnSpc>
                <a:spcPct val="150000"/>
              </a:lnSpc>
            </a:pPr>
            <a:r>
              <a:rPr lang="en-US" sz="3000" dirty="0">
                <a:latin typeface="Tahoma" panose="020B0604030504040204" pitchFamily="34" charset="0"/>
                <a:ea typeface="Tahoma" panose="020B0604030504040204" pitchFamily="34" charset="0"/>
                <a:cs typeface="Tahoma" panose="020B0604030504040204" pitchFamily="34" charset="0"/>
              </a:rPr>
              <a:t>The objective of the leaf disease detection project is to develop an easy-to-use tool that helps farmers spot diseases on plant leaves early. By detecting diseases quickly, the tool can help prevent them from spreading and damaging crops. This project aims to make farming more efficient by reducing the need for manual inspections and guesswork. It also seeks to protect crops and increase harvests by providing accurate information about the disease, so farmers can take the right actions. Additionally, the tool promotes healthier plants and reduces the use of harmful chemicals, supporting more sustainable farming practices.</a:t>
            </a:r>
            <a:endParaRPr lang="en-IN" sz="3000" dirty="0">
              <a:latin typeface="Tahoma" panose="020B0604030504040204" pitchFamily="34" charset="0"/>
              <a:ea typeface="Tahoma" panose="020B0604030504040204" pitchFamily="34" charset="0"/>
              <a:cs typeface="Tahoma" panose="020B0604030504040204" pitchFamily="34" charset="0"/>
            </a:endParaRPr>
          </a:p>
          <a:p>
            <a:pPr algn="just"/>
            <a:endParaRPr lang="en-IN" sz="4000" dirty="0"/>
          </a:p>
          <a:p>
            <a:pPr algn="just"/>
            <a:endParaRPr lang="en-IN" sz="4000" dirty="0"/>
          </a:p>
          <a:p>
            <a:pPr algn="just"/>
            <a:endParaRPr lang="en-IN" sz="4000" dirty="0"/>
          </a:p>
        </p:txBody>
      </p:sp>
    </p:spTree>
    <p:extLst>
      <p:ext uri="{BB962C8B-B14F-4D97-AF65-F5344CB8AC3E}">
        <p14:creationId xmlns:p14="http://schemas.microsoft.com/office/powerpoint/2010/main" val="327565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4" name="Freeform 4"/>
          <p:cNvSpPr/>
          <p:nvPr/>
        </p:nvSpPr>
        <p:spPr>
          <a:xfrm>
            <a:off x="0" y="0"/>
            <a:ext cx="8162914" cy="6354650"/>
          </a:xfrm>
          <a:custGeom>
            <a:avLst/>
            <a:gdLst/>
            <a:ahLst/>
            <a:cxnLst/>
            <a:rect l="l" t="t" r="r" b="b"/>
            <a:pathLst>
              <a:path w="8162914" h="6354650">
                <a:moveTo>
                  <a:pt x="0" y="0"/>
                </a:moveTo>
                <a:lnTo>
                  <a:pt x="8162914" y="0"/>
                </a:lnTo>
                <a:lnTo>
                  <a:pt x="8162914" y="6354650"/>
                </a:lnTo>
                <a:lnTo>
                  <a:pt x="0" y="6354650"/>
                </a:lnTo>
                <a:lnTo>
                  <a:pt x="0" y="0"/>
                </a:lnTo>
                <a:close/>
              </a:path>
            </a:pathLst>
          </a:custGeom>
          <a:blipFill>
            <a:blip r:embed="rId2"/>
            <a:stretch>
              <a:fillRect l="-32" r="-32"/>
            </a:stretch>
          </a:blipFill>
        </p:spPr>
        <p:txBody>
          <a:bodyPr/>
          <a:lstStyle/>
          <a:p>
            <a:endParaRPr lang="en-IN"/>
          </a:p>
        </p:txBody>
      </p:sp>
      <p:sp>
        <p:nvSpPr>
          <p:cNvPr id="5" name="Freeform 5"/>
          <p:cNvSpPr/>
          <p:nvPr/>
        </p:nvSpPr>
        <p:spPr>
          <a:xfrm>
            <a:off x="2574623" y="1986057"/>
            <a:ext cx="4504690" cy="6399530"/>
          </a:xfrm>
          <a:custGeom>
            <a:avLst/>
            <a:gdLst/>
            <a:ahLst/>
            <a:cxnLst/>
            <a:rect l="l" t="t" r="r" b="b"/>
            <a:pathLst>
              <a:path w="4504690" h="6399530">
                <a:moveTo>
                  <a:pt x="0" y="0"/>
                </a:moveTo>
                <a:lnTo>
                  <a:pt x="4504690" y="0"/>
                </a:lnTo>
                <a:lnTo>
                  <a:pt x="4504690" y="6399530"/>
                </a:lnTo>
                <a:lnTo>
                  <a:pt x="0" y="6399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0" y="3960125"/>
            <a:ext cx="8465097" cy="6326873"/>
          </a:xfrm>
          <a:custGeom>
            <a:avLst/>
            <a:gdLst/>
            <a:ahLst/>
            <a:cxnLst/>
            <a:rect l="l" t="t" r="r" b="b"/>
            <a:pathLst>
              <a:path w="8465097" h="6326873">
                <a:moveTo>
                  <a:pt x="0" y="0"/>
                </a:moveTo>
                <a:lnTo>
                  <a:pt x="8465097" y="0"/>
                </a:lnTo>
                <a:lnTo>
                  <a:pt x="8465097" y="6326873"/>
                </a:lnTo>
                <a:lnTo>
                  <a:pt x="0" y="6326873"/>
                </a:lnTo>
                <a:lnTo>
                  <a:pt x="0" y="0"/>
                </a:lnTo>
                <a:close/>
              </a:path>
            </a:pathLst>
          </a:custGeom>
          <a:blipFill>
            <a:blip r:embed="rId5"/>
            <a:stretch>
              <a:fillRect l="-48" r="-48"/>
            </a:stretch>
          </a:blipFill>
        </p:spPr>
        <p:txBody>
          <a:bodyPr/>
          <a:lstStyle/>
          <a:p>
            <a:endParaRPr lang="en-IN"/>
          </a:p>
        </p:txBody>
      </p:sp>
      <p:sp>
        <p:nvSpPr>
          <p:cNvPr id="7" name="Freeform 7"/>
          <p:cNvSpPr/>
          <p:nvPr/>
        </p:nvSpPr>
        <p:spPr>
          <a:xfrm>
            <a:off x="2905221" y="3994197"/>
            <a:ext cx="12707575" cy="6292802"/>
          </a:xfrm>
          <a:custGeom>
            <a:avLst/>
            <a:gdLst/>
            <a:ahLst/>
            <a:cxnLst/>
            <a:rect l="l" t="t" r="r" b="b"/>
            <a:pathLst>
              <a:path w="12707575" h="6292802">
                <a:moveTo>
                  <a:pt x="0" y="0"/>
                </a:moveTo>
                <a:lnTo>
                  <a:pt x="12707575" y="0"/>
                </a:lnTo>
                <a:lnTo>
                  <a:pt x="12707575" y="6292802"/>
                </a:lnTo>
                <a:lnTo>
                  <a:pt x="0" y="6292802"/>
                </a:lnTo>
                <a:lnTo>
                  <a:pt x="0" y="0"/>
                </a:lnTo>
                <a:close/>
              </a:path>
            </a:pathLst>
          </a:custGeom>
          <a:blipFill>
            <a:blip r:embed="rId6"/>
            <a:stretch>
              <a:fillRect l="-4" r="-4"/>
            </a:stretch>
          </a:blipFill>
        </p:spPr>
        <p:txBody>
          <a:bodyPr/>
          <a:lstStyle/>
          <a:p>
            <a:endParaRPr lang="en-IN"/>
          </a:p>
        </p:txBody>
      </p:sp>
      <p:sp>
        <p:nvSpPr>
          <p:cNvPr id="8" name="Freeform 8"/>
          <p:cNvSpPr/>
          <p:nvPr/>
        </p:nvSpPr>
        <p:spPr>
          <a:xfrm>
            <a:off x="0" y="2558066"/>
            <a:ext cx="4728876" cy="7728933"/>
          </a:xfrm>
          <a:custGeom>
            <a:avLst/>
            <a:gdLst/>
            <a:ahLst/>
            <a:cxnLst/>
            <a:rect l="l" t="t" r="r" b="b"/>
            <a:pathLst>
              <a:path w="4728876" h="7728933">
                <a:moveTo>
                  <a:pt x="0" y="0"/>
                </a:moveTo>
                <a:lnTo>
                  <a:pt x="4728876" y="0"/>
                </a:lnTo>
                <a:lnTo>
                  <a:pt x="4728876" y="7728933"/>
                </a:lnTo>
                <a:lnTo>
                  <a:pt x="0" y="7728933"/>
                </a:lnTo>
                <a:lnTo>
                  <a:pt x="0" y="0"/>
                </a:lnTo>
                <a:close/>
              </a:path>
            </a:pathLst>
          </a:custGeom>
          <a:blipFill>
            <a:blip r:embed="rId7"/>
            <a:stretch>
              <a:fillRect l="-88" r="-88"/>
            </a:stretch>
          </a:blipFill>
        </p:spPr>
        <p:txBody>
          <a:bodyPr/>
          <a:lstStyle/>
          <a:p>
            <a:endParaRPr lang="en-IN"/>
          </a:p>
        </p:txBody>
      </p:sp>
      <p:grpSp>
        <p:nvGrpSpPr>
          <p:cNvPr id="9" name="Group 9"/>
          <p:cNvGrpSpPr/>
          <p:nvPr/>
        </p:nvGrpSpPr>
        <p:grpSpPr>
          <a:xfrm>
            <a:off x="0" y="3"/>
            <a:ext cx="18288000" cy="10287000"/>
            <a:chOff x="0" y="0"/>
            <a:chExt cx="24384000" cy="13716000"/>
          </a:xfrm>
        </p:grpSpPr>
        <p:sp>
          <p:nvSpPr>
            <p:cNvPr id="10" name="Freeform 10"/>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11" name="TextBox 11"/>
          <p:cNvSpPr txBox="1"/>
          <p:nvPr/>
        </p:nvSpPr>
        <p:spPr>
          <a:xfrm>
            <a:off x="2574623" y="2481866"/>
            <a:ext cx="13419340" cy="5445850"/>
          </a:xfrm>
          <a:prstGeom prst="rect">
            <a:avLst/>
          </a:prstGeom>
        </p:spPr>
        <p:txBody>
          <a:bodyPr lIns="0" tIns="0" rIns="0" bIns="0" rtlCol="0" anchor="t">
            <a:spAutoFit/>
          </a:bodyPr>
          <a:lstStyle/>
          <a:p>
            <a:pPr algn="just">
              <a:lnSpc>
                <a:spcPts val="5427"/>
              </a:lnSpc>
            </a:pPr>
            <a:r>
              <a:rPr lang="en-US" sz="3890" spc="-35" dirty="0">
                <a:solidFill>
                  <a:srgbClr val="000000"/>
                </a:solidFill>
                <a:latin typeface="Tahoma"/>
              </a:rPr>
              <a:t> </a:t>
            </a:r>
            <a:r>
              <a:rPr lang="en-US" sz="3000" spc="-35" dirty="0">
                <a:solidFill>
                  <a:srgbClr val="000000"/>
                </a:solidFill>
                <a:latin typeface="Tahoma"/>
              </a:rPr>
              <a:t>The leaf disease detection project aims to create a tool that helps farmers quickly identify diseases on plant leaves using technology like image recognition. Farmers can take pictures of the leaves, and the tool will analyze them to detect any signs of disease. This early detection allows farmers to act quickly, preventing the disease from spreading and protecting their crops. The project focuses on making the tool easy to use, even for those with little technical knowledge, and aims to improve crop health, increase yields, and support sustainable farming by reducing the need for excessive pesticide use.</a:t>
            </a:r>
            <a:endParaRPr lang="en-US" sz="3000" spc="-37" dirty="0">
              <a:solidFill>
                <a:srgbClr val="000000"/>
              </a:solidFill>
              <a:latin typeface="Tahoma"/>
            </a:endParaRPr>
          </a:p>
        </p:txBody>
      </p:sp>
      <p:sp>
        <p:nvSpPr>
          <p:cNvPr id="12" name="TextBox 12"/>
          <p:cNvSpPr txBox="1"/>
          <p:nvPr/>
        </p:nvSpPr>
        <p:spPr>
          <a:xfrm>
            <a:off x="5773619" y="933450"/>
            <a:ext cx="7021347" cy="872875"/>
          </a:xfrm>
          <a:prstGeom prst="rect">
            <a:avLst/>
          </a:prstGeom>
        </p:spPr>
        <p:txBody>
          <a:bodyPr lIns="0" tIns="0" rIns="0" bIns="0" rtlCol="0" anchor="t">
            <a:spAutoFit/>
          </a:bodyPr>
          <a:lstStyle/>
          <a:p>
            <a:pPr algn="ctr">
              <a:lnSpc>
                <a:spcPts val="7148"/>
              </a:lnSpc>
              <a:spcBef>
                <a:spcPct val="0"/>
              </a:spcBef>
            </a:pPr>
            <a:r>
              <a:rPr lang="en-US" sz="5122" u="sng" spc="-49">
                <a:solidFill>
                  <a:srgbClr val="000000"/>
                </a:solidFill>
                <a:latin typeface="Tahoma Bold"/>
              </a:rPr>
              <a:t>PROJECT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4" name="Freeform 4"/>
          <p:cNvSpPr/>
          <p:nvPr/>
        </p:nvSpPr>
        <p:spPr>
          <a:xfrm>
            <a:off x="0" y="0"/>
            <a:ext cx="8162914" cy="6354650"/>
          </a:xfrm>
          <a:custGeom>
            <a:avLst/>
            <a:gdLst/>
            <a:ahLst/>
            <a:cxnLst/>
            <a:rect l="l" t="t" r="r" b="b"/>
            <a:pathLst>
              <a:path w="8162914" h="6354650">
                <a:moveTo>
                  <a:pt x="0" y="0"/>
                </a:moveTo>
                <a:lnTo>
                  <a:pt x="8162914" y="0"/>
                </a:lnTo>
                <a:lnTo>
                  <a:pt x="8162914" y="6354650"/>
                </a:lnTo>
                <a:lnTo>
                  <a:pt x="0" y="6354650"/>
                </a:lnTo>
                <a:lnTo>
                  <a:pt x="0" y="0"/>
                </a:lnTo>
                <a:close/>
              </a:path>
            </a:pathLst>
          </a:custGeom>
          <a:blipFill>
            <a:blip r:embed="rId2"/>
            <a:stretch>
              <a:fillRect l="-32" r="-32"/>
            </a:stretch>
          </a:blipFill>
        </p:spPr>
        <p:txBody>
          <a:bodyPr/>
          <a:lstStyle/>
          <a:p>
            <a:endParaRPr lang="en-IN"/>
          </a:p>
        </p:txBody>
      </p:sp>
      <p:sp>
        <p:nvSpPr>
          <p:cNvPr id="5" name="Freeform 5"/>
          <p:cNvSpPr/>
          <p:nvPr/>
        </p:nvSpPr>
        <p:spPr>
          <a:xfrm>
            <a:off x="2574623" y="1986057"/>
            <a:ext cx="4504690" cy="6399530"/>
          </a:xfrm>
          <a:custGeom>
            <a:avLst/>
            <a:gdLst/>
            <a:ahLst/>
            <a:cxnLst/>
            <a:rect l="l" t="t" r="r" b="b"/>
            <a:pathLst>
              <a:path w="4504690" h="6399530">
                <a:moveTo>
                  <a:pt x="0" y="0"/>
                </a:moveTo>
                <a:lnTo>
                  <a:pt x="4504690" y="0"/>
                </a:lnTo>
                <a:lnTo>
                  <a:pt x="4504690" y="6399530"/>
                </a:lnTo>
                <a:lnTo>
                  <a:pt x="0" y="6399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0" y="3960125"/>
            <a:ext cx="8465097" cy="6326873"/>
          </a:xfrm>
          <a:custGeom>
            <a:avLst/>
            <a:gdLst/>
            <a:ahLst/>
            <a:cxnLst/>
            <a:rect l="l" t="t" r="r" b="b"/>
            <a:pathLst>
              <a:path w="8465097" h="6326873">
                <a:moveTo>
                  <a:pt x="0" y="0"/>
                </a:moveTo>
                <a:lnTo>
                  <a:pt x="8465097" y="0"/>
                </a:lnTo>
                <a:lnTo>
                  <a:pt x="8465097" y="6326873"/>
                </a:lnTo>
                <a:lnTo>
                  <a:pt x="0" y="6326873"/>
                </a:lnTo>
                <a:lnTo>
                  <a:pt x="0" y="0"/>
                </a:lnTo>
                <a:close/>
              </a:path>
            </a:pathLst>
          </a:custGeom>
          <a:blipFill>
            <a:blip r:embed="rId5"/>
            <a:stretch>
              <a:fillRect l="-48" r="-48"/>
            </a:stretch>
          </a:blipFill>
        </p:spPr>
        <p:txBody>
          <a:bodyPr/>
          <a:lstStyle/>
          <a:p>
            <a:endParaRPr lang="en-IN"/>
          </a:p>
        </p:txBody>
      </p:sp>
      <p:sp>
        <p:nvSpPr>
          <p:cNvPr id="7" name="Freeform 7"/>
          <p:cNvSpPr/>
          <p:nvPr/>
        </p:nvSpPr>
        <p:spPr>
          <a:xfrm>
            <a:off x="2905221" y="3994197"/>
            <a:ext cx="12707575" cy="6292802"/>
          </a:xfrm>
          <a:custGeom>
            <a:avLst/>
            <a:gdLst/>
            <a:ahLst/>
            <a:cxnLst/>
            <a:rect l="l" t="t" r="r" b="b"/>
            <a:pathLst>
              <a:path w="12707575" h="6292802">
                <a:moveTo>
                  <a:pt x="0" y="0"/>
                </a:moveTo>
                <a:lnTo>
                  <a:pt x="12707575" y="0"/>
                </a:lnTo>
                <a:lnTo>
                  <a:pt x="12707575" y="6292802"/>
                </a:lnTo>
                <a:lnTo>
                  <a:pt x="0" y="6292802"/>
                </a:lnTo>
                <a:lnTo>
                  <a:pt x="0" y="0"/>
                </a:lnTo>
                <a:close/>
              </a:path>
            </a:pathLst>
          </a:custGeom>
          <a:blipFill>
            <a:blip r:embed="rId6"/>
            <a:stretch>
              <a:fillRect l="-4" r="-4"/>
            </a:stretch>
          </a:blipFill>
        </p:spPr>
        <p:txBody>
          <a:bodyPr/>
          <a:lstStyle/>
          <a:p>
            <a:endParaRPr lang="en-IN"/>
          </a:p>
        </p:txBody>
      </p:sp>
      <p:sp>
        <p:nvSpPr>
          <p:cNvPr id="8" name="Freeform 8"/>
          <p:cNvSpPr/>
          <p:nvPr/>
        </p:nvSpPr>
        <p:spPr>
          <a:xfrm>
            <a:off x="0" y="2558066"/>
            <a:ext cx="4728876" cy="7728933"/>
          </a:xfrm>
          <a:custGeom>
            <a:avLst/>
            <a:gdLst/>
            <a:ahLst/>
            <a:cxnLst/>
            <a:rect l="l" t="t" r="r" b="b"/>
            <a:pathLst>
              <a:path w="4728876" h="7728933">
                <a:moveTo>
                  <a:pt x="0" y="0"/>
                </a:moveTo>
                <a:lnTo>
                  <a:pt x="4728876" y="0"/>
                </a:lnTo>
                <a:lnTo>
                  <a:pt x="4728876" y="7728933"/>
                </a:lnTo>
                <a:lnTo>
                  <a:pt x="0" y="7728933"/>
                </a:lnTo>
                <a:lnTo>
                  <a:pt x="0" y="0"/>
                </a:lnTo>
                <a:close/>
              </a:path>
            </a:pathLst>
          </a:custGeom>
          <a:blipFill>
            <a:blip r:embed="rId7"/>
            <a:stretch>
              <a:fillRect l="-88" r="-88"/>
            </a:stretch>
          </a:blipFill>
        </p:spPr>
        <p:txBody>
          <a:bodyPr/>
          <a:lstStyle/>
          <a:p>
            <a:endParaRPr lang="en-IN"/>
          </a:p>
        </p:txBody>
      </p:sp>
      <p:grpSp>
        <p:nvGrpSpPr>
          <p:cNvPr id="9" name="Group 9"/>
          <p:cNvGrpSpPr/>
          <p:nvPr/>
        </p:nvGrpSpPr>
        <p:grpSpPr>
          <a:xfrm>
            <a:off x="0" y="3"/>
            <a:ext cx="18288000" cy="10287000"/>
            <a:chOff x="0" y="0"/>
            <a:chExt cx="24384000" cy="13716000"/>
          </a:xfrm>
        </p:grpSpPr>
        <p:sp>
          <p:nvSpPr>
            <p:cNvPr id="10" name="Freeform 10"/>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11" name="Freeform 11"/>
          <p:cNvSpPr/>
          <p:nvPr/>
        </p:nvSpPr>
        <p:spPr>
          <a:xfrm>
            <a:off x="-111395" y="-847628"/>
            <a:ext cx="18399395" cy="13270564"/>
          </a:xfrm>
          <a:custGeom>
            <a:avLst/>
            <a:gdLst/>
            <a:ahLst/>
            <a:cxnLst/>
            <a:rect l="l" t="t" r="r" b="b"/>
            <a:pathLst>
              <a:path w="18399395" h="13270564">
                <a:moveTo>
                  <a:pt x="0" y="0"/>
                </a:moveTo>
                <a:lnTo>
                  <a:pt x="18399395" y="0"/>
                </a:lnTo>
                <a:lnTo>
                  <a:pt x="18399395" y="13270564"/>
                </a:lnTo>
                <a:lnTo>
                  <a:pt x="0" y="13270564"/>
                </a:lnTo>
                <a:lnTo>
                  <a:pt x="0" y="0"/>
                </a:lnTo>
                <a:close/>
              </a:path>
            </a:pathLst>
          </a:custGeom>
          <a:noFill/>
        </p:spPr>
        <p:txBody>
          <a:bodyPr/>
          <a:lstStyle/>
          <a:p>
            <a:endParaRPr lang="en-IN" dirty="0"/>
          </a:p>
        </p:txBody>
      </p:sp>
      <p:sp>
        <p:nvSpPr>
          <p:cNvPr id="12" name="TextBox 12"/>
          <p:cNvSpPr txBox="1"/>
          <p:nvPr/>
        </p:nvSpPr>
        <p:spPr>
          <a:xfrm>
            <a:off x="3317233" y="942975"/>
            <a:ext cx="11883551" cy="740348"/>
          </a:xfrm>
          <a:prstGeom prst="rect">
            <a:avLst/>
          </a:prstGeom>
        </p:spPr>
        <p:txBody>
          <a:bodyPr lIns="0" tIns="0" rIns="0" bIns="0" rtlCol="0" anchor="t">
            <a:spAutoFit/>
          </a:bodyPr>
          <a:lstStyle/>
          <a:p>
            <a:pPr algn="ctr">
              <a:lnSpc>
                <a:spcPts val="6032"/>
              </a:lnSpc>
              <a:spcBef>
                <a:spcPct val="0"/>
              </a:spcBef>
            </a:pPr>
            <a:r>
              <a:rPr lang="en-US" sz="4322" u="sng" spc="-42">
                <a:solidFill>
                  <a:srgbClr val="000000"/>
                </a:solidFill>
                <a:latin typeface="Tahoma Bold"/>
              </a:rPr>
              <a:t>SOFTWARE &amp; HARDWARE REQUIREMENTS</a:t>
            </a:r>
          </a:p>
        </p:txBody>
      </p:sp>
      <p:sp>
        <p:nvSpPr>
          <p:cNvPr id="13" name="TextBox 13"/>
          <p:cNvSpPr txBox="1"/>
          <p:nvPr/>
        </p:nvSpPr>
        <p:spPr>
          <a:xfrm>
            <a:off x="897285" y="1900332"/>
            <a:ext cx="16704915" cy="6439712"/>
          </a:xfrm>
          <a:prstGeom prst="rect">
            <a:avLst/>
          </a:prstGeom>
          <a:noFill/>
        </p:spPr>
        <p:txBody>
          <a:bodyPr wrap="square" lIns="0" tIns="0" rIns="0" bIns="0" rtlCol="0" anchor="t">
            <a:spAutoFit/>
          </a:bodyPr>
          <a:lstStyle/>
          <a:p>
            <a:pPr algn="just">
              <a:lnSpc>
                <a:spcPts val="6423"/>
              </a:lnSpc>
            </a:pPr>
            <a:r>
              <a:rPr lang="en-US" sz="3000" b="1" spc="-41" dirty="0">
                <a:solidFill>
                  <a:srgbClr val="000000"/>
                </a:solidFill>
                <a:latin typeface="Tahoma" panose="020B0604030504040204" pitchFamily="34" charset="0"/>
                <a:ea typeface="Tahoma" panose="020B0604030504040204" pitchFamily="34" charset="0"/>
                <a:cs typeface="Tahoma" panose="020B0604030504040204" pitchFamily="34" charset="0"/>
              </a:rPr>
              <a:t>Software</a:t>
            </a:r>
            <a:r>
              <a:rPr lang="en-US" sz="3000" spc="-41" dirty="0">
                <a:solidFill>
                  <a:srgbClr val="000000"/>
                </a:solidFill>
                <a:latin typeface="Tahoma" panose="020B0604030504040204" pitchFamily="34" charset="0"/>
                <a:ea typeface="Tahoma" panose="020B0604030504040204" pitchFamily="34" charset="0"/>
                <a:cs typeface="Tahoma" panose="020B0604030504040204" pitchFamily="34" charset="0"/>
              </a:rPr>
              <a:t>: Python</a:t>
            </a:r>
          </a:p>
          <a:p>
            <a:pPr algn="just">
              <a:lnSpc>
                <a:spcPts val="6423"/>
              </a:lnSpc>
            </a:pPr>
            <a:r>
              <a:rPr lang="en-US" sz="3000" spc="-41" dirty="0">
                <a:solidFill>
                  <a:srgbClr val="000000"/>
                </a:solidFill>
                <a:latin typeface="Tahoma" panose="020B0604030504040204" pitchFamily="34" charset="0"/>
                <a:ea typeface="Tahoma" panose="020B0604030504040204" pitchFamily="34" charset="0"/>
                <a:cs typeface="Tahoma" panose="020B0604030504040204" pitchFamily="34" charset="0"/>
              </a:rPr>
              <a:t>                  Libraries: Pandas, NumPy , Matplotlib, Seaborn , Scikit-learn ,</a:t>
            </a:r>
            <a:r>
              <a:rPr lang="en-IN" sz="3000" dirty="0">
                <a:latin typeface="Tahoma" panose="020B0604030504040204" pitchFamily="34" charset="0"/>
                <a:ea typeface="Tahoma" panose="020B0604030504040204" pitchFamily="34" charset="0"/>
                <a:cs typeface="Tahoma" panose="020B0604030504040204" pitchFamily="34" charset="0"/>
              </a:rPr>
              <a:t> TensorFlow</a:t>
            </a:r>
          </a:p>
          <a:p>
            <a:pPr algn="just">
              <a:lnSpc>
                <a:spcPts val="6423"/>
              </a:lnSpc>
            </a:pPr>
            <a:r>
              <a:rPr lang="en-IN" sz="3000" spc="-4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IN" sz="3200" dirty="0" err="1">
                <a:latin typeface="Tahoma" panose="020B0604030504040204" pitchFamily="34" charset="0"/>
                <a:ea typeface="Tahoma" panose="020B0604030504040204" pitchFamily="34" charset="0"/>
                <a:cs typeface="Tahoma" panose="020B0604030504040204" pitchFamily="34" charset="0"/>
              </a:rPr>
              <a:t>Keras</a:t>
            </a:r>
            <a:r>
              <a:rPr lang="en-IN" sz="3200" dirty="0">
                <a:latin typeface="Tahoma" panose="020B0604030504040204" pitchFamily="34" charset="0"/>
                <a:ea typeface="Tahoma" panose="020B0604030504040204" pitchFamily="34" charset="0"/>
                <a:cs typeface="Tahoma" panose="020B0604030504040204" pitchFamily="34" charset="0"/>
              </a:rPr>
              <a:t> , </a:t>
            </a:r>
            <a:r>
              <a:rPr lang="en-IN" sz="3200" dirty="0" err="1">
                <a:latin typeface="Tahoma" panose="020B0604030504040204" pitchFamily="34" charset="0"/>
                <a:ea typeface="Tahoma" panose="020B0604030504040204" pitchFamily="34" charset="0"/>
                <a:cs typeface="Tahoma" panose="020B0604030504040204" pitchFamily="34" charset="0"/>
              </a:rPr>
              <a:t>Streamlit</a:t>
            </a:r>
            <a:r>
              <a:rPr lang="en-IN" sz="3200" dirty="0">
                <a:latin typeface="Tahoma" panose="020B0604030504040204" pitchFamily="34" charset="0"/>
                <a:ea typeface="Tahoma" panose="020B0604030504040204" pitchFamily="34" charset="0"/>
                <a:cs typeface="Tahoma" panose="020B0604030504040204" pitchFamily="34" charset="0"/>
              </a:rPr>
              <a:t>  </a:t>
            </a:r>
            <a:endParaRPr lang="en-US" sz="3000" spc="-4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lgn="just">
              <a:lnSpc>
                <a:spcPts val="6416"/>
              </a:lnSpc>
            </a:pPr>
            <a:r>
              <a:rPr lang="en-US" sz="3000" b="1" spc="-41" dirty="0">
                <a:solidFill>
                  <a:srgbClr val="000000"/>
                </a:solidFill>
                <a:latin typeface="Tahoma" panose="020B0604030504040204" pitchFamily="34" charset="0"/>
                <a:ea typeface="Tahoma" panose="020B0604030504040204" pitchFamily="34" charset="0"/>
                <a:cs typeface="Tahoma" panose="020B0604030504040204" pitchFamily="34" charset="0"/>
              </a:rPr>
              <a:t>Hardware</a:t>
            </a:r>
            <a:r>
              <a:rPr lang="en-US" sz="3000" spc="-41" dirty="0">
                <a:solidFill>
                  <a:srgbClr val="000000"/>
                </a:solidFill>
                <a:latin typeface="Tahoma" panose="020B0604030504040204" pitchFamily="34" charset="0"/>
                <a:ea typeface="Tahoma" panose="020B0604030504040204" pitchFamily="34" charset="0"/>
                <a:cs typeface="Tahoma" panose="020B0604030504040204" pitchFamily="34" charset="0"/>
              </a:rPr>
              <a:t>: RYZEN 5, Windows 11</a:t>
            </a:r>
          </a:p>
          <a:p>
            <a:pPr algn="just">
              <a:lnSpc>
                <a:spcPts val="6416"/>
              </a:lnSpc>
            </a:pPr>
            <a:r>
              <a:rPr lang="en-US" sz="3000" spc="-41" dirty="0">
                <a:solidFill>
                  <a:srgbClr val="000000"/>
                </a:solidFill>
                <a:latin typeface="Tahoma" panose="020B0604030504040204" pitchFamily="34" charset="0"/>
                <a:ea typeface="Tahoma" panose="020B0604030504040204" pitchFamily="34" charset="0"/>
                <a:cs typeface="Tahoma" panose="020B0604030504040204" pitchFamily="34" charset="0"/>
              </a:rPr>
              <a:t>                  RAM (8 GB)</a:t>
            </a:r>
          </a:p>
          <a:p>
            <a:pPr algn="just">
              <a:lnSpc>
                <a:spcPts val="6416"/>
              </a:lnSpc>
            </a:pPr>
            <a:r>
              <a:rPr lang="en-US" sz="3000" spc="-41" dirty="0">
                <a:solidFill>
                  <a:srgbClr val="000000"/>
                </a:solidFill>
                <a:latin typeface="Tahoma" panose="020B0604030504040204" pitchFamily="34" charset="0"/>
                <a:ea typeface="Tahoma" panose="020B0604030504040204" pitchFamily="34" charset="0"/>
                <a:cs typeface="Tahoma" panose="020B0604030504040204" pitchFamily="34" charset="0"/>
              </a:rPr>
              <a:t>                  SSD (512 GB)</a:t>
            </a:r>
          </a:p>
          <a:p>
            <a:pPr algn="just">
              <a:lnSpc>
                <a:spcPts val="6416"/>
              </a:lnSpc>
            </a:pPr>
            <a:r>
              <a:rPr lang="en-US" sz="3000" b="1" spc="-41" dirty="0">
                <a:solidFill>
                  <a:srgbClr val="000000"/>
                </a:solidFill>
                <a:latin typeface="Tahoma" panose="020B0604030504040204" pitchFamily="34" charset="0"/>
                <a:ea typeface="Tahoma" panose="020B0604030504040204" pitchFamily="34" charset="0"/>
                <a:cs typeface="Tahoma" panose="020B0604030504040204" pitchFamily="34" charset="0"/>
              </a:rPr>
              <a:t>Code Editor</a:t>
            </a:r>
            <a:r>
              <a:rPr lang="en-US" sz="3000" spc="-4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3000" spc="-41" dirty="0" err="1">
                <a:solidFill>
                  <a:srgbClr val="000000"/>
                </a:solidFill>
                <a:latin typeface="Tahoma" panose="020B0604030504040204" pitchFamily="34" charset="0"/>
                <a:ea typeface="Tahoma" panose="020B0604030504040204" pitchFamily="34" charset="0"/>
                <a:cs typeface="Tahoma" panose="020B0604030504040204" pitchFamily="34" charset="0"/>
              </a:rPr>
              <a:t>Jupyter</a:t>
            </a:r>
            <a:r>
              <a:rPr lang="en-US" sz="3000" spc="-41" dirty="0">
                <a:solidFill>
                  <a:srgbClr val="000000"/>
                </a:solidFill>
                <a:latin typeface="Tahoma" panose="020B0604030504040204" pitchFamily="34" charset="0"/>
                <a:ea typeface="Tahoma" panose="020B0604030504040204" pitchFamily="34" charset="0"/>
                <a:cs typeface="Tahoma" panose="020B0604030504040204" pitchFamily="34" charset="0"/>
              </a:rPr>
              <a:t> Notebook</a:t>
            </a:r>
          </a:p>
          <a:p>
            <a:pPr algn="just">
              <a:lnSpc>
                <a:spcPts val="6419"/>
              </a:lnSpc>
              <a:spcBef>
                <a:spcPct val="0"/>
              </a:spcBef>
            </a:pPr>
            <a:r>
              <a:rPr lang="en-US" sz="3000" spc="-44" dirty="0">
                <a:solidFill>
                  <a:srgbClr val="000000"/>
                </a:solidFill>
                <a:latin typeface="Tahoma" panose="020B0604030504040204" pitchFamily="34" charset="0"/>
                <a:ea typeface="Tahoma" panose="020B0604030504040204" pitchFamily="34" charset="0"/>
                <a:cs typeface="Tahoma" panose="020B0604030504040204" pitchFamily="34" charset="0"/>
              </a:rPr>
              <a:t>                      Spyder  , Google Collab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4" name="Freeform 4"/>
          <p:cNvSpPr/>
          <p:nvPr/>
        </p:nvSpPr>
        <p:spPr>
          <a:xfrm>
            <a:off x="0" y="0"/>
            <a:ext cx="8162914" cy="6354650"/>
          </a:xfrm>
          <a:custGeom>
            <a:avLst/>
            <a:gdLst/>
            <a:ahLst/>
            <a:cxnLst/>
            <a:rect l="l" t="t" r="r" b="b"/>
            <a:pathLst>
              <a:path w="8162914" h="6354650">
                <a:moveTo>
                  <a:pt x="0" y="0"/>
                </a:moveTo>
                <a:lnTo>
                  <a:pt x="8162914" y="0"/>
                </a:lnTo>
                <a:lnTo>
                  <a:pt x="8162914" y="6354650"/>
                </a:lnTo>
                <a:lnTo>
                  <a:pt x="0" y="6354650"/>
                </a:lnTo>
                <a:lnTo>
                  <a:pt x="0" y="0"/>
                </a:lnTo>
                <a:close/>
              </a:path>
            </a:pathLst>
          </a:custGeom>
          <a:blipFill>
            <a:blip r:embed="rId2"/>
            <a:stretch>
              <a:fillRect l="-32" r="-32"/>
            </a:stretch>
          </a:blipFill>
        </p:spPr>
        <p:txBody>
          <a:bodyPr/>
          <a:lstStyle/>
          <a:p>
            <a:endParaRPr lang="en-IN"/>
          </a:p>
        </p:txBody>
      </p:sp>
      <p:sp>
        <p:nvSpPr>
          <p:cNvPr id="5" name="Freeform 5"/>
          <p:cNvSpPr/>
          <p:nvPr/>
        </p:nvSpPr>
        <p:spPr>
          <a:xfrm>
            <a:off x="2574623" y="1986057"/>
            <a:ext cx="4504690" cy="6399530"/>
          </a:xfrm>
          <a:custGeom>
            <a:avLst/>
            <a:gdLst/>
            <a:ahLst/>
            <a:cxnLst/>
            <a:rect l="l" t="t" r="r" b="b"/>
            <a:pathLst>
              <a:path w="4504690" h="6399530">
                <a:moveTo>
                  <a:pt x="0" y="0"/>
                </a:moveTo>
                <a:lnTo>
                  <a:pt x="4504690" y="0"/>
                </a:lnTo>
                <a:lnTo>
                  <a:pt x="4504690" y="6399530"/>
                </a:lnTo>
                <a:lnTo>
                  <a:pt x="0" y="6399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0" y="3960125"/>
            <a:ext cx="8465097" cy="6326873"/>
          </a:xfrm>
          <a:custGeom>
            <a:avLst/>
            <a:gdLst/>
            <a:ahLst/>
            <a:cxnLst/>
            <a:rect l="l" t="t" r="r" b="b"/>
            <a:pathLst>
              <a:path w="8465097" h="6326873">
                <a:moveTo>
                  <a:pt x="0" y="0"/>
                </a:moveTo>
                <a:lnTo>
                  <a:pt x="8465097" y="0"/>
                </a:lnTo>
                <a:lnTo>
                  <a:pt x="8465097" y="6326873"/>
                </a:lnTo>
                <a:lnTo>
                  <a:pt x="0" y="6326873"/>
                </a:lnTo>
                <a:lnTo>
                  <a:pt x="0" y="0"/>
                </a:lnTo>
                <a:close/>
              </a:path>
            </a:pathLst>
          </a:custGeom>
          <a:blipFill>
            <a:blip r:embed="rId5"/>
            <a:stretch>
              <a:fillRect l="-48" r="-48"/>
            </a:stretch>
          </a:blipFill>
        </p:spPr>
        <p:txBody>
          <a:bodyPr/>
          <a:lstStyle/>
          <a:p>
            <a:endParaRPr lang="en-IN"/>
          </a:p>
        </p:txBody>
      </p:sp>
      <p:sp>
        <p:nvSpPr>
          <p:cNvPr id="7" name="Freeform 7"/>
          <p:cNvSpPr/>
          <p:nvPr/>
        </p:nvSpPr>
        <p:spPr>
          <a:xfrm>
            <a:off x="2905221" y="3994197"/>
            <a:ext cx="12707575" cy="6292802"/>
          </a:xfrm>
          <a:custGeom>
            <a:avLst/>
            <a:gdLst/>
            <a:ahLst/>
            <a:cxnLst/>
            <a:rect l="l" t="t" r="r" b="b"/>
            <a:pathLst>
              <a:path w="12707575" h="6292802">
                <a:moveTo>
                  <a:pt x="0" y="0"/>
                </a:moveTo>
                <a:lnTo>
                  <a:pt x="12707575" y="0"/>
                </a:lnTo>
                <a:lnTo>
                  <a:pt x="12707575" y="6292802"/>
                </a:lnTo>
                <a:lnTo>
                  <a:pt x="0" y="6292802"/>
                </a:lnTo>
                <a:lnTo>
                  <a:pt x="0" y="0"/>
                </a:lnTo>
                <a:close/>
              </a:path>
            </a:pathLst>
          </a:custGeom>
          <a:blipFill>
            <a:blip r:embed="rId6"/>
            <a:stretch>
              <a:fillRect l="-4" r="-4"/>
            </a:stretch>
          </a:blipFill>
        </p:spPr>
        <p:txBody>
          <a:bodyPr/>
          <a:lstStyle/>
          <a:p>
            <a:endParaRPr lang="en-IN"/>
          </a:p>
        </p:txBody>
      </p:sp>
      <p:sp>
        <p:nvSpPr>
          <p:cNvPr id="8" name="Freeform 8"/>
          <p:cNvSpPr/>
          <p:nvPr/>
        </p:nvSpPr>
        <p:spPr>
          <a:xfrm>
            <a:off x="0" y="2558066"/>
            <a:ext cx="4728876" cy="7728933"/>
          </a:xfrm>
          <a:custGeom>
            <a:avLst/>
            <a:gdLst/>
            <a:ahLst/>
            <a:cxnLst/>
            <a:rect l="l" t="t" r="r" b="b"/>
            <a:pathLst>
              <a:path w="4728876" h="7728933">
                <a:moveTo>
                  <a:pt x="0" y="0"/>
                </a:moveTo>
                <a:lnTo>
                  <a:pt x="4728876" y="0"/>
                </a:lnTo>
                <a:lnTo>
                  <a:pt x="4728876" y="7728933"/>
                </a:lnTo>
                <a:lnTo>
                  <a:pt x="0" y="7728933"/>
                </a:lnTo>
                <a:lnTo>
                  <a:pt x="0" y="0"/>
                </a:lnTo>
                <a:close/>
              </a:path>
            </a:pathLst>
          </a:custGeom>
          <a:blipFill>
            <a:blip r:embed="rId7"/>
            <a:stretch>
              <a:fillRect l="-88" r="-88"/>
            </a:stretch>
          </a:blipFill>
        </p:spPr>
        <p:txBody>
          <a:bodyPr/>
          <a:lstStyle/>
          <a:p>
            <a:endParaRPr lang="en-IN"/>
          </a:p>
        </p:txBody>
      </p:sp>
      <p:grpSp>
        <p:nvGrpSpPr>
          <p:cNvPr id="9" name="Group 9"/>
          <p:cNvGrpSpPr/>
          <p:nvPr/>
        </p:nvGrpSpPr>
        <p:grpSpPr>
          <a:xfrm>
            <a:off x="0" y="3"/>
            <a:ext cx="18288000" cy="10287000"/>
            <a:chOff x="0" y="0"/>
            <a:chExt cx="24384000" cy="13716000"/>
          </a:xfrm>
        </p:grpSpPr>
        <p:sp>
          <p:nvSpPr>
            <p:cNvPr id="10" name="Freeform 10"/>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12" name="TextBox 12"/>
          <p:cNvSpPr txBox="1"/>
          <p:nvPr/>
        </p:nvSpPr>
        <p:spPr>
          <a:xfrm>
            <a:off x="6645944" y="518546"/>
            <a:ext cx="4996113" cy="915532"/>
          </a:xfrm>
          <a:prstGeom prst="rect">
            <a:avLst/>
          </a:prstGeom>
        </p:spPr>
        <p:txBody>
          <a:bodyPr lIns="0" tIns="0" rIns="0" bIns="0" rtlCol="0" anchor="t">
            <a:spAutoFit/>
          </a:bodyPr>
          <a:lstStyle/>
          <a:p>
            <a:pPr algn="ctr">
              <a:lnSpc>
                <a:spcPts val="7428"/>
              </a:lnSpc>
              <a:spcBef>
                <a:spcPct val="0"/>
              </a:spcBef>
            </a:pPr>
            <a:r>
              <a:rPr lang="en-US" sz="5322" u="sng" spc="-51">
                <a:solidFill>
                  <a:srgbClr val="000000"/>
                </a:solidFill>
                <a:latin typeface="Tahoma Bold"/>
              </a:rPr>
              <a:t>ADVANTAGES </a:t>
            </a:r>
          </a:p>
        </p:txBody>
      </p:sp>
      <p:sp>
        <p:nvSpPr>
          <p:cNvPr id="13" name="TextBox 13"/>
          <p:cNvSpPr txBox="1"/>
          <p:nvPr/>
        </p:nvSpPr>
        <p:spPr>
          <a:xfrm>
            <a:off x="1753108" y="1725656"/>
            <a:ext cx="15836876" cy="7325082"/>
          </a:xfrm>
          <a:prstGeom prst="rect">
            <a:avLst/>
          </a:prstGeom>
        </p:spPr>
        <p:txBody>
          <a:bodyPr wrap="square" lIns="0" tIns="0" rIns="0" bIns="0" rtlCol="0" anchor="t">
            <a:spAutoFit/>
          </a:bodyPr>
          <a:lstStyle/>
          <a:p>
            <a:pPr algn="just">
              <a:spcBef>
                <a:spcPct val="0"/>
              </a:spcBef>
            </a:pPr>
            <a:r>
              <a:rPr lang="en-US" sz="2800" spc="-28" dirty="0">
                <a:solidFill>
                  <a:srgbClr val="000000"/>
                </a:solidFill>
                <a:latin typeface="Tahoma"/>
              </a:rPr>
              <a:t>1. </a:t>
            </a:r>
            <a:r>
              <a:rPr lang="en-US" sz="2800" b="1" spc="-28" dirty="0">
                <a:solidFill>
                  <a:srgbClr val="000000"/>
                </a:solidFill>
                <a:latin typeface="Tahoma"/>
              </a:rPr>
              <a:t>Early Problem Identification</a:t>
            </a:r>
            <a:r>
              <a:rPr lang="en-US" sz="2800" spc="-28" dirty="0">
                <a:solidFill>
                  <a:srgbClr val="000000"/>
                </a:solidFill>
                <a:latin typeface="Tahoma"/>
              </a:rPr>
              <a:t>: It helps detect diseases in plants early, preventing the spread of the disease to other plants.</a:t>
            </a:r>
          </a:p>
          <a:p>
            <a:pPr algn="just">
              <a:spcBef>
                <a:spcPct val="0"/>
              </a:spcBef>
            </a:pPr>
            <a:endParaRPr lang="en-US" sz="2800" spc="-28" dirty="0">
              <a:solidFill>
                <a:srgbClr val="000000"/>
              </a:solidFill>
              <a:latin typeface="Tahoma"/>
            </a:endParaRPr>
          </a:p>
          <a:p>
            <a:pPr algn="just">
              <a:spcBef>
                <a:spcPct val="0"/>
              </a:spcBef>
            </a:pPr>
            <a:r>
              <a:rPr lang="en-US" sz="2800" spc="-28" dirty="0">
                <a:solidFill>
                  <a:srgbClr val="000000"/>
                </a:solidFill>
                <a:latin typeface="Tahoma"/>
              </a:rPr>
              <a:t>2. </a:t>
            </a:r>
            <a:r>
              <a:rPr lang="en-US" sz="2800" b="1" spc="-28" dirty="0">
                <a:solidFill>
                  <a:srgbClr val="000000"/>
                </a:solidFill>
                <a:latin typeface="Tahoma"/>
              </a:rPr>
              <a:t>Improves Crop Yield</a:t>
            </a:r>
            <a:r>
              <a:rPr lang="en-US" sz="2800" spc="-28" dirty="0">
                <a:solidFill>
                  <a:srgbClr val="000000"/>
                </a:solidFill>
                <a:latin typeface="Tahoma"/>
              </a:rPr>
              <a:t>: By identifying diseases early, farmers can take quick action to protect their crops, leading to better harvests.</a:t>
            </a:r>
          </a:p>
          <a:p>
            <a:pPr algn="just">
              <a:spcBef>
                <a:spcPct val="0"/>
              </a:spcBef>
            </a:pPr>
            <a:endParaRPr lang="en-US" sz="2800" spc="-28" dirty="0">
              <a:solidFill>
                <a:srgbClr val="000000"/>
              </a:solidFill>
              <a:latin typeface="Tahoma"/>
            </a:endParaRPr>
          </a:p>
          <a:p>
            <a:pPr algn="just">
              <a:spcBef>
                <a:spcPct val="0"/>
              </a:spcBef>
            </a:pPr>
            <a:r>
              <a:rPr lang="en-US" sz="2800" spc="-28" dirty="0">
                <a:solidFill>
                  <a:srgbClr val="000000"/>
                </a:solidFill>
                <a:latin typeface="Tahoma"/>
              </a:rPr>
              <a:t>3. </a:t>
            </a:r>
            <a:r>
              <a:rPr lang="en-US" sz="2800" b="1" spc="-28" dirty="0">
                <a:solidFill>
                  <a:srgbClr val="000000"/>
                </a:solidFill>
                <a:latin typeface="Tahoma"/>
              </a:rPr>
              <a:t>Reduces Chemical Use</a:t>
            </a:r>
            <a:r>
              <a:rPr lang="en-US" sz="2800" spc="-28" dirty="0">
                <a:solidFill>
                  <a:srgbClr val="000000"/>
                </a:solidFill>
                <a:latin typeface="Tahoma"/>
              </a:rPr>
              <a:t>: Accurate disease detection means farmers can use fewer pesticides, which is better for the environment and reduces costs.</a:t>
            </a:r>
          </a:p>
          <a:p>
            <a:pPr algn="just">
              <a:spcBef>
                <a:spcPct val="0"/>
              </a:spcBef>
            </a:pPr>
            <a:endParaRPr lang="en-US" sz="2800" spc="-28" dirty="0">
              <a:solidFill>
                <a:srgbClr val="000000"/>
              </a:solidFill>
              <a:latin typeface="Tahoma"/>
            </a:endParaRPr>
          </a:p>
          <a:p>
            <a:pPr algn="just">
              <a:spcBef>
                <a:spcPct val="0"/>
              </a:spcBef>
            </a:pPr>
            <a:r>
              <a:rPr lang="en-US" sz="2800" spc="-28" dirty="0">
                <a:solidFill>
                  <a:srgbClr val="000000"/>
                </a:solidFill>
                <a:latin typeface="Tahoma"/>
              </a:rPr>
              <a:t>4. </a:t>
            </a:r>
            <a:r>
              <a:rPr lang="en-US" sz="2800" b="1" spc="-28" dirty="0">
                <a:solidFill>
                  <a:srgbClr val="000000"/>
                </a:solidFill>
                <a:latin typeface="Tahoma"/>
              </a:rPr>
              <a:t>Saves Time and Effort</a:t>
            </a:r>
            <a:r>
              <a:rPr lang="en-US" sz="2800" spc="-28" dirty="0">
                <a:solidFill>
                  <a:srgbClr val="000000"/>
                </a:solidFill>
                <a:latin typeface="Tahoma"/>
              </a:rPr>
              <a:t>: Automated detection systems can monitor plants continuously, saving farmers time and reducing the need for constant manual inspection.</a:t>
            </a:r>
          </a:p>
          <a:p>
            <a:pPr algn="just">
              <a:spcBef>
                <a:spcPct val="0"/>
              </a:spcBef>
            </a:pPr>
            <a:endParaRPr lang="en-US" sz="2800" spc="-28" dirty="0">
              <a:solidFill>
                <a:srgbClr val="000000"/>
              </a:solidFill>
              <a:latin typeface="Tahoma"/>
            </a:endParaRPr>
          </a:p>
          <a:p>
            <a:pPr algn="just">
              <a:spcBef>
                <a:spcPct val="0"/>
              </a:spcBef>
            </a:pPr>
            <a:r>
              <a:rPr lang="en-US" sz="2800" spc="-28" dirty="0">
                <a:solidFill>
                  <a:srgbClr val="000000"/>
                </a:solidFill>
                <a:latin typeface="Tahoma"/>
              </a:rPr>
              <a:t>5. </a:t>
            </a:r>
            <a:r>
              <a:rPr lang="en-US" sz="2800" b="1" spc="-28" dirty="0">
                <a:solidFill>
                  <a:srgbClr val="000000"/>
                </a:solidFill>
                <a:latin typeface="Tahoma"/>
              </a:rPr>
              <a:t>Data-Driven Decisions</a:t>
            </a:r>
            <a:r>
              <a:rPr lang="en-US" sz="2800" spc="-28" dirty="0">
                <a:solidFill>
                  <a:srgbClr val="000000"/>
                </a:solidFill>
                <a:latin typeface="Tahoma"/>
              </a:rPr>
              <a:t>: It provides valuable data that can help farmers make informed decisions about plant care and disease management.</a:t>
            </a:r>
          </a:p>
          <a:p>
            <a:pPr algn="just">
              <a:spcBef>
                <a:spcPct val="0"/>
              </a:spcBef>
            </a:pPr>
            <a:endParaRPr lang="en-US" sz="2800" spc="-28" dirty="0">
              <a:solidFill>
                <a:srgbClr val="000000"/>
              </a:solidFill>
              <a:latin typeface="Tahoma"/>
            </a:endParaRPr>
          </a:p>
          <a:p>
            <a:pPr algn="just">
              <a:spcBef>
                <a:spcPct val="0"/>
              </a:spcBef>
            </a:pPr>
            <a:r>
              <a:rPr lang="en-US" sz="2800" spc="-28" dirty="0">
                <a:solidFill>
                  <a:srgbClr val="000000"/>
                </a:solidFill>
                <a:latin typeface="Tahoma"/>
              </a:rPr>
              <a:t>6. </a:t>
            </a:r>
            <a:r>
              <a:rPr lang="en-US" sz="2800" b="1" spc="-28" dirty="0">
                <a:solidFill>
                  <a:srgbClr val="000000"/>
                </a:solidFill>
                <a:latin typeface="Tahoma"/>
              </a:rPr>
              <a:t>Cost-Effective</a:t>
            </a:r>
            <a:r>
              <a:rPr lang="en-US" sz="2800" spc="-28" dirty="0">
                <a:solidFill>
                  <a:srgbClr val="000000"/>
                </a:solidFill>
                <a:latin typeface="Tahoma"/>
              </a:rPr>
              <a:t>: Preventing diseases from spreading can save money by reducing the need for expensive treatments and minimizing crop losses.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1000" y="0"/>
            <a:ext cx="18669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11" name="TextBox 11"/>
          <p:cNvSpPr txBox="1"/>
          <p:nvPr/>
        </p:nvSpPr>
        <p:spPr>
          <a:xfrm>
            <a:off x="6180955" y="38100"/>
            <a:ext cx="5926089" cy="919867"/>
          </a:xfrm>
          <a:prstGeom prst="rect">
            <a:avLst/>
          </a:prstGeom>
        </p:spPr>
        <p:txBody>
          <a:bodyPr lIns="0" tIns="0" rIns="0" bIns="0" rtlCol="0" anchor="t">
            <a:spAutoFit/>
          </a:bodyPr>
          <a:lstStyle/>
          <a:p>
            <a:pPr algn="ctr">
              <a:lnSpc>
                <a:spcPts val="7972"/>
              </a:lnSpc>
              <a:spcBef>
                <a:spcPct val="0"/>
              </a:spcBef>
            </a:pPr>
            <a:r>
              <a:rPr lang="en-US" sz="5712" u="sng" spc="-55" dirty="0">
                <a:solidFill>
                  <a:srgbClr val="000000"/>
                </a:solidFill>
                <a:latin typeface="Tahoma Bold"/>
              </a:rPr>
              <a:t>FLOW CHART</a:t>
            </a:r>
          </a:p>
        </p:txBody>
      </p:sp>
      <p:pic>
        <p:nvPicPr>
          <p:cNvPr id="5" name="Picture 4" descr="A diagram of a plant&#10;&#10;Description automatically generated">
            <a:extLst>
              <a:ext uri="{FF2B5EF4-FFF2-40B4-BE49-F238E27FC236}">
                <a16:creationId xmlns:a16="http://schemas.microsoft.com/office/drawing/2014/main" id="{F7219F6F-89EA-9321-C3F0-FD3924A485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96" b="16182"/>
          <a:stretch/>
        </p:blipFill>
        <p:spPr>
          <a:xfrm>
            <a:off x="3223654" y="1104900"/>
            <a:ext cx="11863946" cy="9144000"/>
          </a:xfrm>
          <a:prstGeom prst="rect">
            <a:avLst/>
          </a:prstGeom>
        </p:spPr>
      </p:pic>
    </p:spTree>
    <p:extLst>
      <p:ext uri="{BB962C8B-B14F-4D97-AF65-F5344CB8AC3E}">
        <p14:creationId xmlns:p14="http://schemas.microsoft.com/office/powerpoint/2010/main" val="3445159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11" name="TextBox 11"/>
          <p:cNvSpPr txBox="1"/>
          <p:nvPr/>
        </p:nvSpPr>
        <p:spPr>
          <a:xfrm>
            <a:off x="6180955" y="38100"/>
            <a:ext cx="5926089" cy="919867"/>
          </a:xfrm>
          <a:prstGeom prst="rect">
            <a:avLst/>
          </a:prstGeom>
        </p:spPr>
        <p:txBody>
          <a:bodyPr lIns="0" tIns="0" rIns="0" bIns="0" rtlCol="0" anchor="t">
            <a:spAutoFit/>
          </a:bodyPr>
          <a:lstStyle/>
          <a:p>
            <a:pPr algn="ctr">
              <a:lnSpc>
                <a:spcPts val="7972"/>
              </a:lnSpc>
              <a:spcBef>
                <a:spcPct val="0"/>
              </a:spcBef>
            </a:pPr>
            <a:r>
              <a:rPr lang="en-US" sz="5712" u="sng" spc="-55" dirty="0">
                <a:solidFill>
                  <a:srgbClr val="000000"/>
                </a:solidFill>
                <a:latin typeface="Tahoma Bold"/>
              </a:rPr>
              <a:t>WORK FLOW</a:t>
            </a:r>
          </a:p>
        </p:txBody>
      </p:sp>
      <p:pic>
        <p:nvPicPr>
          <p:cNvPr id="6" name="Picture 5" descr="A diagram of workflow&#10;&#10;Description automatically generated">
            <a:extLst>
              <a:ext uri="{FF2B5EF4-FFF2-40B4-BE49-F238E27FC236}">
                <a16:creationId xmlns:a16="http://schemas.microsoft.com/office/drawing/2014/main" id="{01F722EA-97EF-3A46-404A-948EE1E68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900"/>
            <a:ext cx="18288000" cy="9144000"/>
          </a:xfrm>
          <a:prstGeom prst="rect">
            <a:avLst/>
          </a:prstGeom>
        </p:spPr>
      </p:pic>
    </p:spTree>
    <p:extLst>
      <p:ext uri="{BB962C8B-B14F-4D97-AF65-F5344CB8AC3E}">
        <p14:creationId xmlns:p14="http://schemas.microsoft.com/office/powerpoint/2010/main" val="286815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solidFill>
              <a:srgbClr val="EDFAFF"/>
            </a:solidFill>
          </p:spPr>
          <p:txBody>
            <a:bodyPr/>
            <a:lstStyle/>
            <a:p>
              <a:endParaRPr lang="en-IN"/>
            </a:p>
          </p:txBody>
        </p:sp>
      </p:grpSp>
      <p:sp>
        <p:nvSpPr>
          <p:cNvPr id="11" name="TextBox 11"/>
          <p:cNvSpPr txBox="1"/>
          <p:nvPr/>
        </p:nvSpPr>
        <p:spPr>
          <a:xfrm>
            <a:off x="6180955" y="923925"/>
            <a:ext cx="5926089" cy="972524"/>
          </a:xfrm>
          <a:prstGeom prst="rect">
            <a:avLst/>
          </a:prstGeom>
        </p:spPr>
        <p:txBody>
          <a:bodyPr lIns="0" tIns="0" rIns="0" bIns="0" rtlCol="0" anchor="t">
            <a:spAutoFit/>
          </a:bodyPr>
          <a:lstStyle/>
          <a:p>
            <a:pPr algn="ctr">
              <a:lnSpc>
                <a:spcPts val="7972"/>
              </a:lnSpc>
              <a:spcBef>
                <a:spcPct val="0"/>
              </a:spcBef>
            </a:pPr>
            <a:r>
              <a:rPr lang="en-US" sz="5712" u="sng" spc="-55">
                <a:solidFill>
                  <a:srgbClr val="000000"/>
                </a:solidFill>
                <a:latin typeface="Tahoma Bold"/>
              </a:rPr>
              <a:t>CONCLUSION</a:t>
            </a:r>
          </a:p>
        </p:txBody>
      </p:sp>
      <p:sp>
        <p:nvSpPr>
          <p:cNvPr id="13" name="TextBox 13"/>
          <p:cNvSpPr txBox="1"/>
          <p:nvPr/>
        </p:nvSpPr>
        <p:spPr>
          <a:xfrm>
            <a:off x="1776164" y="2472341"/>
            <a:ext cx="15316342" cy="6555705"/>
          </a:xfrm>
          <a:prstGeom prst="rect">
            <a:avLst/>
          </a:prstGeom>
        </p:spPr>
        <p:txBody>
          <a:bodyPr lIns="0" tIns="0" rIns="0" bIns="0" rtlCol="0" anchor="t">
            <a:spAutoFit/>
          </a:bodyPr>
          <a:lstStyle/>
          <a:p>
            <a:pPr algn="just">
              <a:lnSpc>
                <a:spcPct val="150000"/>
              </a:lnSpc>
              <a:spcBef>
                <a:spcPct val="0"/>
              </a:spcBef>
            </a:pPr>
            <a:r>
              <a:rPr lang="en-US" sz="3200" dirty="0">
                <a:latin typeface="Tahoma" panose="020B0604030504040204" pitchFamily="34" charset="0"/>
                <a:ea typeface="Tahoma" panose="020B0604030504040204" pitchFamily="34" charset="0"/>
                <a:cs typeface="Tahoma" panose="020B0604030504040204" pitchFamily="34" charset="0"/>
              </a:rPr>
              <a:t>In conclusion, a leaf disease detection project offers significant benefits to agriculture by enabling early identification of plant diseases. This early detection allows farmers to take timely action, reducing the spread of disease and minimizing crop losses. By using technology to monitor plants, the project helps improve crop yield, reduce the use of harmful chemicals, and save both time and resources. The data generated from such systems also supports more informed decision-making, contributing to sustainable farming practices. Overall, the project not only enhances productivity but also promotes environmental conservation, making it a valuable tool for modern agriculture.</a:t>
            </a:r>
            <a:endParaRPr lang="en-US" sz="3200" spc="-42"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153</TotalTime>
  <Words>622</Words>
  <Application>Microsoft Office PowerPoint</Application>
  <PresentationFormat>Custom</PresentationFormat>
  <Paragraphs>53</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Tahoma</vt:lpstr>
      <vt:lpstr>Times New Roman Bold</vt:lpstr>
      <vt:lpstr>Tahoma Bold</vt:lpstr>
      <vt:lpstr>Trebuchet MS</vt:lpstr>
      <vt:lpstr>Wingdings 3</vt:lpstr>
      <vt:lpstr>Arial</vt:lpstr>
      <vt:lpstr>Canva Sans Bold</vt:lpstr>
      <vt:lpstr>Arimo Bold</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LAPTOP PRICE PREDICTION.pptx</dc:title>
  <cp:lastModifiedBy>Malaya Kumar Jena</cp:lastModifiedBy>
  <cp:revision>3</cp:revision>
  <dcterms:created xsi:type="dcterms:W3CDTF">2006-08-16T00:00:00Z</dcterms:created>
  <dcterms:modified xsi:type="dcterms:W3CDTF">2024-08-16T09:17:36Z</dcterms:modified>
  <dc:identifier>DAF-G6zTgq0</dc:identifier>
</cp:coreProperties>
</file>